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sldIdLst>
    <p:sldId id="256" r:id="rId2"/>
    <p:sldId id="293" r:id="rId3"/>
    <p:sldId id="292" r:id="rId4"/>
    <p:sldId id="265" r:id="rId5"/>
    <p:sldId id="266" r:id="rId6"/>
    <p:sldId id="269" r:id="rId7"/>
    <p:sldId id="268" r:id="rId8"/>
    <p:sldId id="267" r:id="rId9"/>
    <p:sldId id="270" r:id="rId10"/>
    <p:sldId id="272" r:id="rId11"/>
    <p:sldId id="273" r:id="rId12"/>
    <p:sldId id="274" r:id="rId13"/>
    <p:sldId id="271" r:id="rId14"/>
    <p:sldId id="275" r:id="rId15"/>
    <p:sldId id="276" r:id="rId16"/>
    <p:sldId id="277" r:id="rId17"/>
    <p:sldId id="278" r:id="rId18"/>
    <p:sldId id="279" r:id="rId19"/>
    <p:sldId id="280" r:id="rId20"/>
    <p:sldId id="281" r:id="rId21"/>
    <p:sldId id="282" r:id="rId22"/>
    <p:sldId id="283" r:id="rId23"/>
    <p:sldId id="284" r:id="rId24"/>
    <p:sldId id="287" r:id="rId25"/>
    <p:sldId id="285" r:id="rId26"/>
    <p:sldId id="286" r:id="rId27"/>
    <p:sldId id="288" r:id="rId28"/>
    <p:sldId id="289" r:id="rId29"/>
    <p:sldId id="290" r:id="rId30"/>
    <p:sldId id="291" r:id="rId31"/>
  </p:sldIdLst>
  <p:sldSz cx="9144000" cy="6858000" type="screen4x3"/>
  <p:notesSz cx="6858000" cy="9144000"/>
  <p:custDataLst>
    <p:tags r:id="rId33"/>
  </p:custDataLst>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1608" y="-48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1AF1CBA-8511-4025-B3BA-7E271EE1C680}" type="datetimeFigureOut">
              <a:rPr lang="fr-FR"/>
              <a:pPr>
                <a:defRPr/>
              </a:pPr>
              <a:t>26/12/2012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F59448E-1297-4538-A5D6-9FA3FEF02829}"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ight Triangle 6"/>
          <p:cNvSpPr/>
          <p:nvPr/>
        </p:nvSpPr>
        <p:spPr>
          <a:xfrm>
            <a:off x="0" y="2647950"/>
            <a:ext cx="3571875" cy="4210050"/>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rot="19140000">
            <a:off x="624189" y="1617709"/>
            <a:ext cx="6293750" cy="1204306"/>
          </a:xfrm>
        </p:spPr>
        <p:txBody>
          <a:bodyPr bIns="9144" anchor="b"/>
          <a:lstStyle>
            <a:lvl1pPr>
              <a:defRPr sz="3600" baseline="0">
                <a:solidFill>
                  <a:srgbClr val="C00000"/>
                </a:solidFill>
                <a:effectLst>
                  <a:outerShdw blurRad="38100" dist="38100" dir="2700000" algn="tl">
                    <a:srgbClr val="000000">
                      <a:alpha val="43137"/>
                    </a:srgbClr>
                  </a:outerShdw>
                </a:effectLst>
              </a:defRPr>
            </a:lvl1pPr>
          </a:lstStyle>
          <a:p>
            <a:r>
              <a:rPr lang="fr-FR" smtClean="0"/>
              <a:t>Cliquez pour modifier le style du titre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accent6">
                    <a:lumMod val="50000"/>
                  </a:schemeClr>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smtClean="0"/>
              <a:t>Cliquez pour modifier le style des sous-titres du masque</a:t>
            </a:r>
            <a:endParaRPr lang="en-US" dirty="0"/>
          </a:p>
        </p:txBody>
      </p:sp>
      <p:sp>
        <p:nvSpPr>
          <p:cNvPr id="6" name="Date Placeholder 3"/>
          <p:cNvSpPr>
            <a:spLocks noGrp="1"/>
          </p:cNvSpPr>
          <p:nvPr>
            <p:ph type="dt" sz="half" idx="10"/>
          </p:nvPr>
        </p:nvSpPr>
        <p:spPr>
          <a:xfrm rot="19048361">
            <a:off x="509588" y="5835650"/>
            <a:ext cx="1616075" cy="220663"/>
          </a:xfrm>
        </p:spPr>
        <p:txBody>
          <a:bodyPr/>
          <a:lstStyle>
            <a:lvl1pPr>
              <a:defRPr>
                <a:solidFill>
                  <a:schemeClr val="bg1"/>
                </a:solidFill>
              </a:defRPr>
            </a:lvl1pPr>
          </a:lstStyle>
          <a:p>
            <a:pPr>
              <a:defRPr/>
            </a:pPr>
            <a:fld id="{897AF425-9B9B-4242-BAD2-047982D711FC}" type="datetime1">
              <a:rPr lang="fr-FR"/>
              <a:pPr>
                <a:defRPr/>
              </a:pPr>
              <a:t>26/12/2012</a:t>
            </a:fld>
            <a:endParaRPr lang="fr-FR" dirty="0"/>
          </a:p>
        </p:txBody>
      </p:sp>
      <p:sp>
        <p:nvSpPr>
          <p:cNvPr id="7" name="Footer Placeholder 4"/>
          <p:cNvSpPr>
            <a:spLocks noGrp="1"/>
          </p:cNvSpPr>
          <p:nvPr>
            <p:ph type="ftr" sz="quarter" idx="11"/>
          </p:nvPr>
        </p:nvSpPr>
        <p:spPr/>
        <p:txBody>
          <a:bodyPr/>
          <a:lstStyle>
            <a:lvl1pPr>
              <a:defRPr sz="1600" b="1" cap="none">
                <a:solidFill>
                  <a:schemeClr val="accent6">
                    <a:lumMod val="50000"/>
                  </a:schemeClr>
                </a:solidFill>
                <a:latin typeface="+mn-lt"/>
                <a:cs typeface="Calibri" pitchFamily="34" charset="0"/>
              </a:defRPr>
            </a:lvl1pPr>
          </a:lstStyle>
          <a:p>
            <a:pPr>
              <a:defRPr/>
            </a:pPr>
            <a:r>
              <a:rPr lang="fr-FR"/>
              <a:t>PNP - Poitiers - 13 &amp; 14 octobre 2011</a:t>
            </a:r>
          </a:p>
        </p:txBody>
      </p:sp>
      <p:sp>
        <p:nvSpPr>
          <p:cNvPr id="8" name="Slide Number Placeholder 5"/>
          <p:cNvSpPr>
            <a:spLocks noGrp="1"/>
          </p:cNvSpPr>
          <p:nvPr>
            <p:ph type="sldNum" sz="quarter" idx="12"/>
          </p:nvPr>
        </p:nvSpPr>
        <p:spPr>
          <a:ln>
            <a:solidFill>
              <a:schemeClr val="bg1">
                <a:lumMod val="65000"/>
              </a:schemeClr>
            </a:solidFill>
          </a:ln>
        </p:spPr>
        <p:txBody>
          <a:bodyPr/>
          <a:lstStyle>
            <a:lvl1pPr>
              <a:defRPr>
                <a:solidFill>
                  <a:schemeClr val="accent6">
                    <a:lumMod val="50000"/>
                  </a:schemeClr>
                </a:solidFill>
              </a:defRPr>
            </a:lvl1pPr>
          </a:lstStyle>
          <a:p>
            <a:pPr>
              <a:defRPr/>
            </a:pPr>
            <a:fld id="{89E88B83-2EBC-43E7-BED8-E434E2834F63}" type="slidenum">
              <a:rPr lang="fr-FR"/>
              <a:pPr>
                <a:defRPr/>
              </a:pPr>
              <a:t>‹N°›</a:t>
            </a:fld>
            <a:r>
              <a:rPr lang="fr-FR" dirty="0"/>
              <a:t>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rgbClr val="C00000"/>
                </a:solidFill>
              </a:defRPr>
            </a:lvl1pPr>
          </a:lstStyle>
          <a:p>
            <a:r>
              <a:rPr lang="fr-FR" smtClean="0"/>
              <a:t>Cliquez pour modifier le style du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50274E82-5A71-4017-95DD-F831837288E7}" type="datetime1">
              <a:rPr lang="fr-FR"/>
              <a:pPr>
                <a:defRPr/>
              </a:pPr>
              <a:t>26/12/2012</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PNP - Poitiers - 13 &amp; 14 octobre 2011</a:t>
            </a:r>
          </a:p>
        </p:txBody>
      </p:sp>
      <p:sp>
        <p:nvSpPr>
          <p:cNvPr id="6" name="Slide Number Placeholder 5"/>
          <p:cNvSpPr>
            <a:spLocks noGrp="1"/>
          </p:cNvSpPr>
          <p:nvPr>
            <p:ph type="sldNum" sz="quarter" idx="12"/>
          </p:nvPr>
        </p:nvSpPr>
        <p:spPr>
          <a:xfrm>
            <a:off x="8401050" y="6432550"/>
            <a:ext cx="438150" cy="349250"/>
          </a:xfrm>
          <a:ln>
            <a:solidFill>
              <a:schemeClr val="bg1">
                <a:lumMod val="65000"/>
              </a:schemeClr>
            </a:solidFill>
          </a:ln>
        </p:spPr>
        <p:txBody>
          <a:bodyPr/>
          <a:lstStyle>
            <a:lvl1pPr>
              <a:defRPr>
                <a:solidFill>
                  <a:schemeClr val="accent6">
                    <a:lumMod val="50000"/>
                  </a:schemeClr>
                </a:solidFill>
              </a:defRPr>
            </a:lvl1pPr>
          </a:lstStyle>
          <a:p>
            <a:pPr>
              <a:defRPr/>
            </a:pPr>
            <a:fld id="{D405C382-6068-4893-B9E0-18F593F2CBE7}" type="slidenum">
              <a:rPr lang="fr-FR"/>
              <a:pPr>
                <a:defRPr/>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Title 7"/>
          <p:cNvSpPr>
            <a:spLocks noGrp="1"/>
          </p:cNvSpPr>
          <p:nvPr>
            <p:ph type="title"/>
          </p:nvPr>
        </p:nvSpPr>
        <p:spPr/>
        <p:txBody>
          <a:bodyPr/>
          <a:lstStyle>
            <a:lvl1pPr algn="l" defTabSz="914400" rtl="0" eaLnBrk="1" latinLnBrk="0" hangingPunct="1">
              <a:spcBef>
                <a:spcPct val="0"/>
              </a:spcBef>
              <a:buNone/>
              <a:defRPr lang="en-US" sz="3200" kern="1200" cap="none" baseline="0" dirty="0">
                <a:solidFill>
                  <a:srgbClr val="C00000"/>
                </a:solidFill>
                <a:latin typeface="+mj-lt"/>
                <a:ea typeface="+mj-ea"/>
                <a:cs typeface="+mj-cs"/>
              </a:defRPr>
            </a:lvl1pPr>
          </a:lstStyle>
          <a:p>
            <a:r>
              <a:rPr lang="fr-FR" smtClean="0"/>
              <a:t>Cliquez pour modifier le style du titre</a:t>
            </a:r>
            <a:endParaRPr lang="en-US" dirty="0"/>
          </a:p>
        </p:txBody>
      </p:sp>
      <p:sp>
        <p:nvSpPr>
          <p:cNvPr id="5" name="Date Placeholder 4"/>
          <p:cNvSpPr>
            <a:spLocks noGrp="1"/>
          </p:cNvSpPr>
          <p:nvPr>
            <p:ph type="dt" sz="half" idx="10"/>
          </p:nvPr>
        </p:nvSpPr>
        <p:spPr/>
        <p:txBody>
          <a:bodyPr/>
          <a:lstStyle>
            <a:lvl1pPr>
              <a:defRPr>
                <a:solidFill>
                  <a:srgbClr val="FFFFFF"/>
                </a:solidFill>
              </a:defRPr>
            </a:lvl1pPr>
          </a:lstStyle>
          <a:p>
            <a:pPr>
              <a:defRPr/>
            </a:pPr>
            <a:fld id="{00C96A4A-502B-44CE-A8AD-05F0A6F1F9C4}" type="datetime1">
              <a:rPr lang="fr-FR"/>
              <a:pPr>
                <a:defRPr/>
              </a:pPr>
              <a:t>26/12/2012</a:t>
            </a:fld>
            <a:endParaRPr lang="fr-FR" dirty="0"/>
          </a:p>
        </p:txBody>
      </p:sp>
      <p:sp>
        <p:nvSpPr>
          <p:cNvPr id="6" name="Footer Placeholder 5"/>
          <p:cNvSpPr>
            <a:spLocks noGrp="1"/>
          </p:cNvSpPr>
          <p:nvPr>
            <p:ph type="ftr" sz="quarter" idx="11"/>
          </p:nvPr>
        </p:nvSpPr>
        <p:spPr/>
        <p:txBody>
          <a:bodyPr/>
          <a:lstStyle>
            <a:lvl1pPr>
              <a:defRPr/>
            </a:lvl1pPr>
          </a:lstStyle>
          <a:p>
            <a:pPr>
              <a:defRPr/>
            </a:pPr>
            <a:r>
              <a:rPr lang="fr-FR"/>
              <a:t>PNP - Poitiers - 13 &amp; 14 octobre 2011</a:t>
            </a:r>
          </a:p>
        </p:txBody>
      </p:sp>
      <p:sp>
        <p:nvSpPr>
          <p:cNvPr id="7" name="Slide Number Placeholder 5"/>
          <p:cNvSpPr>
            <a:spLocks noGrp="1"/>
          </p:cNvSpPr>
          <p:nvPr>
            <p:ph type="sldNum" sz="quarter" idx="12"/>
          </p:nvPr>
        </p:nvSpPr>
        <p:spPr>
          <a:xfrm>
            <a:off x="8401050" y="6400800"/>
            <a:ext cx="438150" cy="381000"/>
          </a:xfrm>
          <a:ln>
            <a:solidFill>
              <a:schemeClr val="bg1">
                <a:lumMod val="65000"/>
              </a:schemeClr>
            </a:solidFill>
          </a:ln>
        </p:spPr>
        <p:txBody>
          <a:bodyPr/>
          <a:lstStyle>
            <a:lvl1pPr>
              <a:defRPr>
                <a:solidFill>
                  <a:schemeClr val="accent6">
                    <a:lumMod val="50000"/>
                  </a:schemeClr>
                </a:solidFill>
              </a:defRPr>
            </a:lvl1pPr>
          </a:lstStyle>
          <a:p>
            <a:pPr>
              <a:defRPr/>
            </a:pPr>
            <a:fld id="{EBDCA176-4BDF-4D65-8FB5-B62D85B78ED1}" type="slidenum">
              <a:rPr lang="fr-FR"/>
              <a:pPr>
                <a:defRPr/>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400" rtl="0" eaLnBrk="1" latinLnBrk="0" hangingPunct="1">
              <a:spcBef>
                <a:spcPct val="0"/>
              </a:spcBef>
              <a:buNone/>
              <a:defRPr lang="en-US" sz="3200" kern="1200" cap="none" baseline="0" dirty="0">
                <a:solidFill>
                  <a:srgbClr val="C00000"/>
                </a:solidFill>
                <a:latin typeface="+mj-lt"/>
                <a:ea typeface="+mj-ea"/>
                <a:cs typeface="+mj-cs"/>
              </a:defRPr>
            </a:lvl1pPr>
          </a:lstStyle>
          <a:p>
            <a:r>
              <a:rPr lang="fr-FR" smtClean="0"/>
              <a:t>Cliquez pour modifier le style du titre</a:t>
            </a:r>
            <a:endParaRPr lang="en-US" dirty="0"/>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lvl1pPr>
              <a:defRPr>
                <a:solidFill>
                  <a:srgbClr val="FFFFFF"/>
                </a:solidFill>
              </a:defRPr>
            </a:lvl1pPr>
          </a:lstStyle>
          <a:p>
            <a:pPr>
              <a:defRPr/>
            </a:pPr>
            <a:fld id="{786D431C-21EC-468E-A56C-33BA75CCF541}" type="datetime1">
              <a:rPr lang="fr-FR"/>
              <a:pPr>
                <a:defRPr/>
              </a:pPr>
              <a:t>26/12/2012</a:t>
            </a:fld>
            <a:endParaRPr lang="fr-FR" dirty="0"/>
          </a:p>
        </p:txBody>
      </p:sp>
      <p:sp>
        <p:nvSpPr>
          <p:cNvPr id="8" name="Footer Placeholder 7"/>
          <p:cNvSpPr>
            <a:spLocks noGrp="1"/>
          </p:cNvSpPr>
          <p:nvPr>
            <p:ph type="ftr" sz="quarter" idx="11"/>
          </p:nvPr>
        </p:nvSpPr>
        <p:spPr/>
        <p:txBody>
          <a:bodyPr/>
          <a:lstStyle>
            <a:lvl1pPr>
              <a:defRPr/>
            </a:lvl1pPr>
          </a:lstStyle>
          <a:p>
            <a:pPr>
              <a:defRPr/>
            </a:pPr>
            <a:r>
              <a:rPr lang="fr-FR"/>
              <a:t>PNP - Poitiers - 13 &amp; 14 octobre 2011</a:t>
            </a:r>
          </a:p>
        </p:txBody>
      </p:sp>
      <p:sp>
        <p:nvSpPr>
          <p:cNvPr id="9" name="Slide Number Placeholder 5"/>
          <p:cNvSpPr>
            <a:spLocks noGrp="1"/>
          </p:cNvSpPr>
          <p:nvPr>
            <p:ph type="sldNum" sz="quarter" idx="12"/>
          </p:nvPr>
        </p:nvSpPr>
        <p:spPr>
          <a:xfrm>
            <a:off x="8401050" y="6400800"/>
            <a:ext cx="438150" cy="381000"/>
          </a:xfrm>
          <a:ln>
            <a:solidFill>
              <a:schemeClr val="bg1">
                <a:lumMod val="65000"/>
              </a:schemeClr>
            </a:solidFill>
          </a:ln>
        </p:spPr>
        <p:txBody>
          <a:bodyPr/>
          <a:lstStyle>
            <a:lvl1pPr>
              <a:defRPr>
                <a:solidFill>
                  <a:schemeClr val="accent6">
                    <a:lumMod val="50000"/>
                  </a:schemeClr>
                </a:solidFill>
              </a:defRPr>
            </a:lvl1pPr>
          </a:lstStyle>
          <a:p>
            <a:pPr>
              <a:defRPr/>
            </a:pPr>
            <a:fld id="{28B964FD-4E97-447D-96CC-4E9035145DAE}" type="slidenum">
              <a:rPr lang="fr-FR"/>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520940" cy="548640"/>
          </a:xfrm>
        </p:spPr>
        <p:txBody>
          <a:bodyPr/>
          <a:lstStyle>
            <a:lvl1pPr algn="l" defTabSz="914400" rtl="0" eaLnBrk="1" latinLnBrk="0" hangingPunct="1">
              <a:spcBef>
                <a:spcPct val="0"/>
              </a:spcBef>
              <a:buNone/>
              <a:defRPr lang="en-US" sz="3200" kern="1200" cap="none" baseline="0" dirty="0">
                <a:solidFill>
                  <a:srgbClr val="C00000"/>
                </a:solidFill>
                <a:latin typeface="+mj-lt"/>
                <a:ea typeface="+mj-ea"/>
                <a:cs typeface="+mj-cs"/>
              </a:defRPr>
            </a:lvl1pPr>
          </a:lstStyle>
          <a:p>
            <a:r>
              <a:rPr lang="fr-FR" smtClean="0"/>
              <a:t>Cliquez pour modifier le style du titre</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pPr>
              <a:defRPr/>
            </a:pPr>
            <a:fld id="{27463E51-B73A-4FD4-9E9E-6472C2A633B9}" type="datetime1">
              <a:rPr lang="fr-FR"/>
              <a:pPr>
                <a:defRPr/>
              </a:pPr>
              <a:t>26/12/2012</a:t>
            </a:fld>
            <a:endParaRPr lang="fr-FR" dirty="0"/>
          </a:p>
        </p:txBody>
      </p:sp>
      <p:sp>
        <p:nvSpPr>
          <p:cNvPr id="4" name="Footer Placeholder 3"/>
          <p:cNvSpPr>
            <a:spLocks noGrp="1"/>
          </p:cNvSpPr>
          <p:nvPr>
            <p:ph type="ftr" sz="quarter" idx="11"/>
          </p:nvPr>
        </p:nvSpPr>
        <p:spPr/>
        <p:txBody>
          <a:bodyPr/>
          <a:lstStyle>
            <a:lvl1pPr>
              <a:defRPr/>
            </a:lvl1pPr>
          </a:lstStyle>
          <a:p>
            <a:pPr>
              <a:defRPr/>
            </a:pPr>
            <a:r>
              <a:rPr lang="fr-FR"/>
              <a:t>PNP - Poitiers - 13 &amp; 14 octobre 2011</a:t>
            </a:r>
          </a:p>
        </p:txBody>
      </p:sp>
      <p:sp>
        <p:nvSpPr>
          <p:cNvPr id="5" name="Slide Number Placeholder 5"/>
          <p:cNvSpPr>
            <a:spLocks noGrp="1"/>
          </p:cNvSpPr>
          <p:nvPr>
            <p:ph type="sldNum" sz="quarter" idx="12"/>
          </p:nvPr>
        </p:nvSpPr>
        <p:spPr>
          <a:xfrm>
            <a:off x="8477250" y="6432550"/>
            <a:ext cx="438150" cy="349250"/>
          </a:xfrm>
          <a:ln>
            <a:solidFill>
              <a:schemeClr val="bg1">
                <a:lumMod val="65000"/>
              </a:schemeClr>
            </a:solidFill>
          </a:ln>
        </p:spPr>
        <p:txBody>
          <a:bodyPr/>
          <a:lstStyle>
            <a:lvl1pPr>
              <a:defRPr>
                <a:solidFill>
                  <a:schemeClr val="accent6">
                    <a:lumMod val="50000"/>
                  </a:schemeClr>
                </a:solidFill>
              </a:defRPr>
            </a:lvl1pPr>
          </a:lstStyle>
          <a:p>
            <a:pPr>
              <a:defRPr/>
            </a:pPr>
            <a:fld id="{B53C6AA8-25E0-4795-9E64-E96EA93645AF}" type="slidenum">
              <a:rPr lang="fr-FR"/>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FFFFFF"/>
                </a:solidFill>
              </a:defRPr>
            </a:lvl1pPr>
          </a:lstStyle>
          <a:p>
            <a:pPr>
              <a:defRPr/>
            </a:pPr>
            <a:fld id="{CABF1EFB-4CC6-4EDE-AAA9-58B0A85BACA9}" type="datetime1">
              <a:rPr lang="fr-FR"/>
              <a:pPr>
                <a:defRPr/>
              </a:pPr>
              <a:t>26/12/2012</a:t>
            </a:fld>
            <a:endParaRPr lang="fr-FR" dirty="0"/>
          </a:p>
        </p:txBody>
      </p:sp>
      <p:sp>
        <p:nvSpPr>
          <p:cNvPr id="3" name="Footer Placeholder 2"/>
          <p:cNvSpPr>
            <a:spLocks noGrp="1"/>
          </p:cNvSpPr>
          <p:nvPr>
            <p:ph type="ftr" sz="quarter" idx="11"/>
          </p:nvPr>
        </p:nvSpPr>
        <p:spPr/>
        <p:txBody>
          <a:bodyPr/>
          <a:lstStyle>
            <a:lvl1pPr>
              <a:defRPr/>
            </a:lvl1pPr>
          </a:lstStyle>
          <a:p>
            <a:pPr>
              <a:defRPr/>
            </a:pPr>
            <a:r>
              <a:rPr lang="fr-FR"/>
              <a:t>PNP - Poitiers - 13 &amp; 14 octobre 2011</a:t>
            </a:r>
          </a:p>
        </p:txBody>
      </p:sp>
      <p:sp>
        <p:nvSpPr>
          <p:cNvPr id="4" name="Slide Number Placeholder 5"/>
          <p:cNvSpPr>
            <a:spLocks noGrp="1"/>
          </p:cNvSpPr>
          <p:nvPr>
            <p:ph type="sldNum" sz="quarter" idx="12"/>
          </p:nvPr>
        </p:nvSpPr>
        <p:spPr>
          <a:xfrm>
            <a:off x="8477250" y="6400800"/>
            <a:ext cx="361950" cy="381000"/>
          </a:xfrm>
          <a:ln>
            <a:solidFill>
              <a:schemeClr val="bg1">
                <a:lumMod val="65000"/>
              </a:schemeClr>
            </a:solidFill>
          </a:ln>
        </p:spPr>
        <p:txBody>
          <a:bodyPr/>
          <a:lstStyle>
            <a:lvl1pPr>
              <a:defRPr>
                <a:solidFill>
                  <a:schemeClr val="accent6">
                    <a:lumMod val="50000"/>
                  </a:schemeClr>
                </a:solidFill>
              </a:defRPr>
            </a:lvl1pPr>
          </a:lstStyle>
          <a:p>
            <a:pPr>
              <a:defRPr/>
            </a:pPr>
            <a:fld id="{CDB8413A-55FB-4440-9223-40D2221748F7}" type="slidenum">
              <a:rPr lang="fr-FR"/>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7"/>
          <p:cNvSpPr/>
          <p:nvPr/>
        </p:nvSpPr>
        <p:spPr>
          <a:xfrm rot="5400000">
            <a:off x="433388" y="-433388"/>
            <a:ext cx="6858000" cy="7724775"/>
          </a:xfrm>
          <a:prstGeom prst="rtTriangle">
            <a:avLst/>
          </a:prstGeom>
          <a:solidFill>
            <a:schemeClr val="accent6">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defRPr>
            </a:lvl1pPr>
          </a:lstStyle>
          <a:p>
            <a:pPr lvl="0"/>
            <a:r>
              <a:rPr lang="fr-FR" smtClean="0"/>
              <a:t>Cliquez pour modifier le style du titre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Date Placeholder 4"/>
          <p:cNvSpPr>
            <a:spLocks noGrp="1"/>
          </p:cNvSpPr>
          <p:nvPr>
            <p:ph type="dt" sz="half" idx="10"/>
          </p:nvPr>
        </p:nvSpPr>
        <p:spPr>
          <a:xfrm rot="19183311">
            <a:off x="609600" y="5891213"/>
            <a:ext cx="1379538" cy="214312"/>
          </a:xfrm>
        </p:spPr>
        <p:txBody>
          <a:bodyPr/>
          <a:lstStyle>
            <a:lvl1pPr>
              <a:defRPr>
                <a:solidFill>
                  <a:srgbClr val="FFFFFF"/>
                </a:solidFill>
              </a:defRPr>
            </a:lvl1pPr>
          </a:lstStyle>
          <a:p>
            <a:pPr>
              <a:defRPr/>
            </a:pPr>
            <a:fld id="{B2C143EF-822F-44CE-97E8-541385DA36A2}" type="datetime1">
              <a:rPr lang="fr-FR"/>
              <a:pPr>
                <a:defRPr/>
              </a:pPr>
              <a:t>26/12/2012</a:t>
            </a:fld>
            <a:endParaRPr lang="fr-FR" dirty="0"/>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r>
              <a:rPr lang="fr-FR"/>
              <a:t>PNP - Poitiers - 13 &amp; 14 octobre 2011</a:t>
            </a:r>
          </a:p>
        </p:txBody>
      </p:sp>
      <p:sp>
        <p:nvSpPr>
          <p:cNvPr id="9" name="Slide Number Placeholder 5"/>
          <p:cNvSpPr>
            <a:spLocks noGrp="1"/>
          </p:cNvSpPr>
          <p:nvPr>
            <p:ph type="sldNum" sz="quarter" idx="12"/>
          </p:nvPr>
        </p:nvSpPr>
        <p:spPr>
          <a:xfrm>
            <a:off x="8401050" y="6202363"/>
            <a:ext cx="503238" cy="503237"/>
          </a:xfrm>
          <a:ln>
            <a:solidFill>
              <a:schemeClr val="bg1">
                <a:lumMod val="65000"/>
              </a:schemeClr>
            </a:solidFill>
          </a:ln>
        </p:spPr>
        <p:txBody>
          <a:bodyPr/>
          <a:lstStyle>
            <a:lvl1pPr>
              <a:defRPr>
                <a:solidFill>
                  <a:schemeClr val="accent6">
                    <a:lumMod val="50000"/>
                  </a:schemeClr>
                </a:solidFill>
              </a:defRPr>
            </a:lvl1pPr>
          </a:lstStyle>
          <a:p>
            <a:pPr>
              <a:defRPr/>
            </a:pPr>
            <a:fld id="{10FD7AE2-091B-47EA-85D3-435628E1A843}" type="slidenum">
              <a:rPr lang="fr-FR"/>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6330950"/>
            <a:ext cx="3575050" cy="5270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1588" y="6324600"/>
            <a:ext cx="9145588" cy="53340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6">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1"/>
          <p:cNvSpPr>
            <a:spLocks noGrp="1"/>
          </p:cNvSpPr>
          <p:nvPr>
            <p:ph type="title"/>
          </p:nvPr>
        </p:nvSpPr>
        <p:spPr bwMode="auto">
          <a:xfrm>
            <a:off x="822325" y="365125"/>
            <a:ext cx="7521575"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endParaRPr lang="en-US" smtClean="0"/>
          </a:p>
        </p:txBody>
      </p:sp>
      <p:sp>
        <p:nvSpPr>
          <p:cNvPr id="1029" name="Text Placeholder 2"/>
          <p:cNvSpPr>
            <a:spLocks noGrp="1"/>
          </p:cNvSpPr>
          <p:nvPr>
            <p:ph type="body" idx="1"/>
          </p:nvPr>
        </p:nvSpPr>
        <p:spPr bwMode="auto">
          <a:xfrm>
            <a:off x="822325" y="1100138"/>
            <a:ext cx="7521575" cy="357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rot="20517214">
            <a:off x="1004888" y="6480175"/>
            <a:ext cx="1044575" cy="222250"/>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defRPr>
            </a:lvl1pPr>
          </a:lstStyle>
          <a:p>
            <a:pPr>
              <a:defRPr/>
            </a:pPr>
            <a:fld id="{9010D5B5-DF6D-4DEA-AF48-58190B396C72}" type="datetime1">
              <a:rPr lang="fr-FR"/>
              <a:pPr>
                <a:defRPr/>
              </a:pPr>
              <a:t>26/12/2012</a:t>
            </a:fld>
            <a:endParaRPr lang="fr-FR" dirty="0"/>
          </a:p>
        </p:txBody>
      </p:sp>
      <p:sp>
        <p:nvSpPr>
          <p:cNvPr id="5" name="Footer Placeholder 4"/>
          <p:cNvSpPr>
            <a:spLocks noGrp="1"/>
          </p:cNvSpPr>
          <p:nvPr>
            <p:ph type="ftr" sz="quarter" idx="3"/>
          </p:nvPr>
        </p:nvSpPr>
        <p:spPr>
          <a:xfrm>
            <a:off x="3505200" y="6400800"/>
            <a:ext cx="4724400" cy="274638"/>
          </a:xfrm>
          <a:prstGeom prst="rect">
            <a:avLst/>
          </a:prstGeom>
        </p:spPr>
        <p:txBody>
          <a:bodyPr vert="horz" lIns="91440" tIns="45720" rIns="91440" bIns="45720" rtlCol="0" anchor="ctr"/>
          <a:lstStyle>
            <a:lvl1pPr algn="r" fontAlgn="auto">
              <a:spcBef>
                <a:spcPts val="0"/>
              </a:spcBef>
              <a:spcAft>
                <a:spcPts val="0"/>
              </a:spcAft>
              <a:defRPr sz="1000" cap="all" spc="200" baseline="0">
                <a:solidFill>
                  <a:schemeClr val="accent6">
                    <a:lumMod val="50000"/>
                  </a:schemeClr>
                </a:solidFill>
                <a:latin typeface="+mn-lt"/>
              </a:defRPr>
            </a:lvl1pPr>
          </a:lstStyle>
          <a:p>
            <a:pPr>
              <a:defRPr/>
            </a:pPr>
            <a:r>
              <a:rPr lang="fr-FR"/>
              <a:t>PNP - Poitiers - 13 &amp; 14 octobre 2011</a:t>
            </a:r>
          </a:p>
        </p:txBody>
      </p:sp>
      <p:sp>
        <p:nvSpPr>
          <p:cNvPr id="6" name="Slide Number Placeholder 5"/>
          <p:cNvSpPr>
            <a:spLocks noGrp="1"/>
          </p:cNvSpPr>
          <p:nvPr>
            <p:ph type="sldNum" sz="quarter" idx="4"/>
          </p:nvPr>
        </p:nvSpPr>
        <p:spPr>
          <a:xfrm>
            <a:off x="8458200" y="6202363"/>
            <a:ext cx="457200" cy="503237"/>
          </a:xfrm>
          <a:prstGeom prst="ellipse">
            <a:avLst/>
          </a:prstGeom>
          <a:ln w="19050">
            <a:solidFill>
              <a:srgbClr val="FFFFFF"/>
            </a:solidFill>
          </a:ln>
        </p:spPr>
        <p:txBody>
          <a:bodyPr vert="horz" lIns="9144" tIns="9144" rIns="9144" bIns="9144" rtlCol="0" anchor="ctr">
            <a:normAutofit/>
          </a:bodyPr>
          <a:lstStyle>
            <a:lvl1pPr algn="ctr" fontAlgn="auto">
              <a:spcBef>
                <a:spcPts val="0"/>
              </a:spcBef>
              <a:spcAft>
                <a:spcPts val="0"/>
              </a:spcAft>
              <a:defRPr sz="1650">
                <a:solidFill>
                  <a:srgbClr val="FFFFFF"/>
                </a:solidFill>
                <a:latin typeface="+mn-lt"/>
              </a:defRPr>
            </a:lvl1pPr>
          </a:lstStyle>
          <a:p>
            <a:pPr>
              <a:defRPr/>
            </a:pPr>
            <a:fld id="{2C81B0C6-5840-4037-A210-BB58A5C75D88}"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Lst>
  <p:timing>
    <p:tnLst>
      <p:par>
        <p:cTn id="1" dur="indefinite" restart="never" nodeType="tmRoot"/>
      </p:par>
    </p:tnLst>
  </p:timing>
  <p:hf hdr="0" dt="0"/>
  <p:txStyles>
    <p:titleStyle>
      <a:lvl1pPr algn="l" rtl="0" eaLnBrk="0" fontAlgn="base" hangingPunct="0">
        <a:spcBef>
          <a:spcPct val="0"/>
        </a:spcBef>
        <a:spcAft>
          <a:spcPct val="0"/>
        </a:spcAft>
        <a:defRPr sz="2800" kern="12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charset="0"/>
        <a:buChar char="•"/>
        <a:defRPr sz="1600" b="1" kern="1200">
          <a:solidFill>
            <a:srgbClr val="28374A"/>
          </a:solidFill>
          <a:latin typeface="+mn-lt"/>
          <a:ea typeface="+mn-ea"/>
          <a:cs typeface="+mn-cs"/>
        </a:defRPr>
      </a:lvl1pPr>
      <a:lvl2pPr marL="173038" indent="-173038" algn="l" rtl="0" eaLnBrk="0" fontAlgn="base" hangingPunct="0">
        <a:spcBef>
          <a:spcPts val="300"/>
        </a:spcBef>
        <a:spcAft>
          <a:spcPct val="0"/>
        </a:spcAft>
        <a:buClr>
          <a:srgbClr val="C00000"/>
        </a:buClr>
        <a:buFont typeface="Wingdings" pitchFamily="2" charset="2"/>
        <a:buChar char="§"/>
        <a:defRPr sz="2400" kern="1200">
          <a:solidFill>
            <a:srgbClr val="28374A"/>
          </a:solidFill>
          <a:latin typeface="+mn-lt"/>
          <a:ea typeface="+mn-ea"/>
          <a:cs typeface="+mn-cs"/>
        </a:defRPr>
      </a:lvl2pPr>
      <a:lvl3pPr marL="401638" indent="-163513" algn="l" rtl="0" eaLnBrk="0" fontAlgn="base" hangingPunct="0">
        <a:spcBef>
          <a:spcPts val="300"/>
        </a:spcBef>
        <a:spcAft>
          <a:spcPct val="0"/>
        </a:spcAft>
        <a:buClr>
          <a:srgbClr val="C00000"/>
        </a:buClr>
        <a:buFont typeface="Wingdings" pitchFamily="2" charset="2"/>
        <a:buChar char="§"/>
        <a:defRPr sz="2000" kern="1200">
          <a:solidFill>
            <a:srgbClr val="28374A"/>
          </a:solidFill>
          <a:latin typeface="+mn-lt"/>
          <a:ea typeface="+mn-ea"/>
          <a:cs typeface="+mn-cs"/>
        </a:defRPr>
      </a:lvl3pPr>
      <a:lvl4pPr marL="630238" indent="-163513" algn="l" rtl="0" eaLnBrk="0" fontAlgn="base" hangingPunct="0">
        <a:spcBef>
          <a:spcPts val="300"/>
        </a:spcBef>
        <a:spcAft>
          <a:spcPct val="0"/>
        </a:spcAft>
        <a:buClr>
          <a:srgbClr val="C00000"/>
        </a:buClr>
        <a:buFont typeface="Wingdings" pitchFamily="2" charset="2"/>
        <a:buChar char="§"/>
        <a:defRPr sz="2000" kern="1200">
          <a:solidFill>
            <a:srgbClr val="28374A"/>
          </a:solidFill>
          <a:latin typeface="+mn-lt"/>
          <a:ea typeface="+mn-ea"/>
          <a:cs typeface="+mn-cs"/>
        </a:defRPr>
      </a:lvl4pPr>
      <a:lvl5pPr marL="858838" indent="-173038" algn="l" rtl="0" eaLnBrk="0" fontAlgn="base" hangingPunct="0">
        <a:spcBef>
          <a:spcPts val="300"/>
        </a:spcBef>
        <a:spcAft>
          <a:spcPct val="0"/>
        </a:spcAft>
        <a:buClr>
          <a:srgbClr val="C00000"/>
        </a:buClr>
        <a:buFont typeface="Wingdings" pitchFamily="2" charset="2"/>
        <a:buChar char="§"/>
        <a:defRPr sz="1600" kern="1200">
          <a:solidFill>
            <a:srgbClr val="28374A"/>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openerp.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openerp.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wmf"/><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openerp.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erpeg.ac-versailles.fr/tice/OpenERP/OpenERP.htm"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19107098">
            <a:off x="579438" y="2197100"/>
            <a:ext cx="6294437" cy="1203325"/>
          </a:xfrm>
        </p:spPr>
        <p:txBody>
          <a:bodyPr rtlCol="0">
            <a:noAutofit/>
          </a:bodyPr>
          <a:lstStyle/>
          <a:p>
            <a:pPr algn="ctr" eaLnBrk="1" fontAlgn="auto" hangingPunct="1">
              <a:spcAft>
                <a:spcPts val="0"/>
              </a:spcAft>
              <a:defRPr/>
            </a:pPr>
            <a:r>
              <a:rPr lang="fr-FR" sz="3200" dirty="0" smtClean="0"/>
              <a:t>Baccalauréat professionnel</a:t>
            </a:r>
            <a:br>
              <a:rPr lang="fr-FR" sz="3200" dirty="0" smtClean="0"/>
            </a:br>
            <a:r>
              <a:rPr lang="fr-FR" sz="3200" dirty="0" smtClean="0"/>
              <a:t>Gestion – Administration</a:t>
            </a:r>
            <a:r>
              <a:rPr lang="fr-FR" sz="4000" dirty="0" smtClean="0"/>
              <a:t/>
            </a:r>
            <a:br>
              <a:rPr lang="fr-FR" sz="4000" dirty="0" smtClean="0"/>
            </a:br>
            <a:r>
              <a:rPr lang="fr-FR" sz="4000" dirty="0" smtClean="0"/>
              <a:t>Mettre en œuvre le PGI OPEN- ERP 6.0.3</a:t>
            </a:r>
            <a:endParaRPr lang="fr-FR" dirty="0"/>
          </a:p>
        </p:txBody>
      </p:sp>
      <p:sp>
        <p:nvSpPr>
          <p:cNvPr id="9219" name="ZoneTexte 7"/>
          <p:cNvSpPr txBox="1">
            <a:spLocks noChangeArrowheads="1"/>
          </p:cNvSpPr>
          <p:nvPr/>
        </p:nvSpPr>
        <p:spPr bwMode="auto">
          <a:xfrm>
            <a:off x="4429125" y="4572000"/>
            <a:ext cx="4500563" cy="923925"/>
          </a:xfrm>
          <a:prstGeom prst="rect">
            <a:avLst/>
          </a:prstGeom>
          <a:noFill/>
          <a:ln w="9525">
            <a:noFill/>
            <a:miter lim="800000"/>
            <a:headEnd/>
            <a:tailEnd/>
          </a:ln>
        </p:spPr>
        <p:txBody>
          <a:bodyPr>
            <a:spAutoFit/>
          </a:bodyPr>
          <a:lstStyle/>
          <a:p>
            <a:r>
              <a:rPr lang="fr-FR" b="1"/>
              <a:t>Réunion Chef de travaux</a:t>
            </a:r>
          </a:p>
          <a:p>
            <a:r>
              <a:rPr lang="fr-FR" i="1"/>
              <a:t>23 mars 2012</a:t>
            </a:r>
          </a:p>
          <a:p>
            <a:endParaRPr lang="fr-FR"/>
          </a:p>
        </p:txBody>
      </p:sp>
      <p:sp>
        <p:nvSpPr>
          <p:cNvPr id="9220" name="ZoneTexte 4"/>
          <p:cNvSpPr txBox="1">
            <a:spLocks noChangeArrowheads="1"/>
          </p:cNvSpPr>
          <p:nvPr/>
        </p:nvSpPr>
        <p:spPr bwMode="auto">
          <a:xfrm>
            <a:off x="4211638" y="6308725"/>
            <a:ext cx="4032250" cy="369888"/>
          </a:xfrm>
          <a:prstGeom prst="rect">
            <a:avLst/>
          </a:prstGeom>
          <a:noFill/>
          <a:ln w="9525">
            <a:noFill/>
            <a:miter lim="800000"/>
            <a:headEnd/>
            <a:tailEnd/>
          </a:ln>
        </p:spPr>
        <p:txBody>
          <a:bodyPr>
            <a:spAutoFit/>
          </a:bodyPr>
          <a:lstStyle/>
          <a:p>
            <a:r>
              <a:rPr lang="fr-FR"/>
              <a:t>Document de travail</a:t>
            </a:r>
          </a:p>
        </p:txBody>
      </p:sp>
      <p:pic>
        <p:nvPicPr>
          <p:cNvPr id="9221" name="Picture 6" descr="http://www.openerp.com/sites/all/themes/openerp/logo.png">
            <a:hlinkClick r:id="rId2"/>
          </p:cNvPr>
          <p:cNvPicPr>
            <a:picLocks noChangeAspect="1" noChangeArrowheads="1"/>
          </p:cNvPicPr>
          <p:nvPr/>
        </p:nvPicPr>
        <p:blipFill>
          <a:blip r:embed="rId3"/>
          <a:srcRect/>
          <a:stretch>
            <a:fillRect/>
          </a:stretch>
        </p:blipFill>
        <p:spPr bwMode="auto">
          <a:xfrm>
            <a:off x="323850" y="404813"/>
            <a:ext cx="18097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r>
              <a:rPr lang="fr-FR" smtClean="0"/>
              <a:t>Le générateur d’activités : un outil au service de la créativité des équipes.</a:t>
            </a:r>
          </a:p>
        </p:txBody>
      </p:sp>
      <p:sp>
        <p:nvSpPr>
          <p:cNvPr id="5" name="Espace réservé du numéro de diapositive 4"/>
          <p:cNvSpPr>
            <a:spLocks noGrp="1"/>
          </p:cNvSpPr>
          <p:nvPr>
            <p:ph type="sldNum" sz="quarter" idx="12"/>
          </p:nvPr>
        </p:nvSpPr>
        <p:spPr/>
        <p:txBody>
          <a:bodyPr>
            <a:normAutofit lnSpcReduction="10000"/>
          </a:bodyPr>
          <a:lstStyle/>
          <a:p>
            <a:pPr>
              <a:defRPr/>
            </a:pPr>
            <a:fld id="{03174AFB-D218-4CD8-9621-DD27A7AC1692}" type="slidenum">
              <a:rPr lang="fr-FR" smtClean="0"/>
              <a:pPr>
                <a:defRPr/>
              </a:pPr>
              <a:t>10</a:t>
            </a:fld>
            <a:endParaRPr lang="fr-FR" dirty="0"/>
          </a:p>
        </p:txBody>
      </p:sp>
      <p:pic>
        <p:nvPicPr>
          <p:cNvPr id="18436" name="Picture 2"/>
          <p:cNvPicPr>
            <a:picLocks noChangeAspect="1" noChangeArrowheads="1"/>
          </p:cNvPicPr>
          <p:nvPr/>
        </p:nvPicPr>
        <p:blipFill>
          <a:blip r:embed="rId2"/>
          <a:srcRect/>
          <a:stretch>
            <a:fillRect/>
          </a:stretch>
        </p:blipFill>
        <p:spPr bwMode="auto">
          <a:xfrm>
            <a:off x="357188" y="1143000"/>
            <a:ext cx="8001000" cy="4211638"/>
          </a:xfrm>
          <a:prstGeom prst="rect">
            <a:avLst/>
          </a:prstGeom>
          <a:noFill/>
          <a:ln w="9525">
            <a:noFill/>
            <a:miter lim="800000"/>
            <a:headEnd/>
            <a:tailEnd/>
          </a:ln>
        </p:spPr>
      </p:pic>
      <p:sp>
        <p:nvSpPr>
          <p:cNvPr id="18437" name="ZoneTexte 6"/>
          <p:cNvSpPr txBox="1">
            <a:spLocks noChangeArrowheads="1"/>
          </p:cNvSpPr>
          <p:nvPr/>
        </p:nvSpPr>
        <p:spPr bwMode="auto">
          <a:xfrm>
            <a:off x="428625" y="5715000"/>
            <a:ext cx="8764588" cy="646113"/>
          </a:xfrm>
          <a:prstGeom prst="rect">
            <a:avLst/>
          </a:prstGeom>
          <a:noFill/>
          <a:ln w="9525">
            <a:noFill/>
            <a:miter lim="800000"/>
            <a:headEnd/>
            <a:tailEnd/>
          </a:ln>
        </p:spPr>
        <p:txBody>
          <a:bodyPr wrap="none">
            <a:spAutoFit/>
          </a:bodyPr>
          <a:lstStyle/>
          <a:p>
            <a:r>
              <a:rPr lang="fr-FR"/>
              <a:t>Le générateur d’activités facilite la préparation des activités proposées à l’apprenant</a:t>
            </a:r>
          </a:p>
          <a:p>
            <a:r>
              <a:rPr lang="fr-FR"/>
              <a:t>autour des compétences du référentiel.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r>
              <a:rPr lang="fr-FR" smtClean="0"/>
              <a:t>Le générateur d’activités : un outil au service de la créativité des équipes (suite)</a:t>
            </a:r>
          </a:p>
        </p:txBody>
      </p:sp>
      <p:sp>
        <p:nvSpPr>
          <p:cNvPr id="5" name="Espace réservé du numéro de diapositive 4"/>
          <p:cNvSpPr>
            <a:spLocks noGrp="1"/>
          </p:cNvSpPr>
          <p:nvPr>
            <p:ph type="sldNum" sz="quarter" idx="12"/>
          </p:nvPr>
        </p:nvSpPr>
        <p:spPr/>
        <p:txBody>
          <a:bodyPr>
            <a:normAutofit lnSpcReduction="10000"/>
          </a:bodyPr>
          <a:lstStyle/>
          <a:p>
            <a:pPr>
              <a:defRPr/>
            </a:pPr>
            <a:fld id="{E818CFB7-E34E-4CF6-894D-7B65E4D0BCBB}" type="slidenum">
              <a:rPr lang="fr-FR" smtClean="0"/>
              <a:pPr>
                <a:defRPr/>
              </a:pPr>
              <a:t>11</a:t>
            </a:fld>
            <a:endParaRPr lang="fr-FR" dirty="0"/>
          </a:p>
        </p:txBody>
      </p:sp>
      <p:pic>
        <p:nvPicPr>
          <p:cNvPr id="19460" name="Picture 3"/>
          <p:cNvPicPr>
            <a:picLocks noChangeAspect="1" noChangeArrowheads="1"/>
          </p:cNvPicPr>
          <p:nvPr/>
        </p:nvPicPr>
        <p:blipFill>
          <a:blip r:embed="rId2"/>
          <a:srcRect/>
          <a:stretch>
            <a:fillRect/>
          </a:stretch>
        </p:blipFill>
        <p:spPr bwMode="auto">
          <a:xfrm>
            <a:off x="357188" y="1285875"/>
            <a:ext cx="5929312" cy="4454525"/>
          </a:xfrm>
          <a:prstGeom prst="rect">
            <a:avLst/>
          </a:prstGeom>
          <a:noFill/>
          <a:ln w="9525">
            <a:noFill/>
            <a:miter lim="800000"/>
            <a:headEnd/>
            <a:tailEnd/>
          </a:ln>
        </p:spPr>
      </p:pic>
      <p:pic>
        <p:nvPicPr>
          <p:cNvPr id="19461" name="Picture 4"/>
          <p:cNvPicPr>
            <a:picLocks noChangeAspect="1" noChangeArrowheads="1"/>
          </p:cNvPicPr>
          <p:nvPr/>
        </p:nvPicPr>
        <p:blipFill>
          <a:blip r:embed="rId3"/>
          <a:srcRect/>
          <a:stretch>
            <a:fillRect/>
          </a:stretch>
        </p:blipFill>
        <p:spPr bwMode="auto">
          <a:xfrm>
            <a:off x="3143250" y="3500438"/>
            <a:ext cx="3714750" cy="2781300"/>
          </a:xfrm>
          <a:prstGeom prst="rect">
            <a:avLst/>
          </a:prstGeom>
          <a:noFill/>
          <a:ln w="9525">
            <a:noFill/>
            <a:miter lim="800000"/>
            <a:headEnd/>
            <a:tailEnd/>
          </a:ln>
        </p:spPr>
      </p:pic>
      <p:sp>
        <p:nvSpPr>
          <p:cNvPr id="19462" name="Rectangle 8"/>
          <p:cNvSpPr>
            <a:spLocks noChangeArrowheads="1"/>
          </p:cNvSpPr>
          <p:nvPr/>
        </p:nvSpPr>
        <p:spPr bwMode="auto">
          <a:xfrm>
            <a:off x="6500813" y="1214438"/>
            <a:ext cx="2500312" cy="1754187"/>
          </a:xfrm>
          <a:prstGeom prst="rect">
            <a:avLst/>
          </a:prstGeom>
          <a:noFill/>
          <a:ln w="9525">
            <a:noFill/>
            <a:miter lim="800000"/>
            <a:headEnd/>
            <a:tailEnd/>
          </a:ln>
        </p:spPr>
        <p:txBody>
          <a:bodyPr>
            <a:spAutoFit/>
          </a:bodyPr>
          <a:lstStyle/>
          <a:p>
            <a:r>
              <a:rPr lang="fr-FR"/>
              <a:t>Il permet de générer l’activité avec différents degré de complexité et de l’envoyer par mail à l’élève.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lstStyle/>
          <a:p>
            <a:r>
              <a:rPr lang="fr-FR" smtClean="0"/>
              <a:t>Le générateur d’activités : un outil de suivi du travail de l’élève.</a:t>
            </a:r>
          </a:p>
        </p:txBody>
      </p:sp>
      <p:sp>
        <p:nvSpPr>
          <p:cNvPr id="5" name="Espace réservé du numéro de diapositive 4"/>
          <p:cNvSpPr>
            <a:spLocks noGrp="1"/>
          </p:cNvSpPr>
          <p:nvPr>
            <p:ph type="sldNum" sz="quarter" idx="12"/>
          </p:nvPr>
        </p:nvSpPr>
        <p:spPr/>
        <p:txBody>
          <a:bodyPr>
            <a:normAutofit lnSpcReduction="10000"/>
          </a:bodyPr>
          <a:lstStyle/>
          <a:p>
            <a:pPr>
              <a:defRPr/>
            </a:pPr>
            <a:fld id="{935C476E-4C44-4533-82F5-5EB8D819FDAD}" type="slidenum">
              <a:rPr lang="fr-FR" smtClean="0"/>
              <a:pPr>
                <a:defRPr/>
              </a:pPr>
              <a:t>12</a:t>
            </a:fld>
            <a:endParaRPr lang="fr-FR" dirty="0"/>
          </a:p>
        </p:txBody>
      </p:sp>
      <p:pic>
        <p:nvPicPr>
          <p:cNvPr id="20484" name="Picture 2"/>
          <p:cNvPicPr>
            <a:picLocks noChangeAspect="1" noChangeArrowheads="1"/>
          </p:cNvPicPr>
          <p:nvPr/>
        </p:nvPicPr>
        <p:blipFill>
          <a:blip r:embed="rId2"/>
          <a:srcRect/>
          <a:stretch>
            <a:fillRect/>
          </a:stretch>
        </p:blipFill>
        <p:spPr bwMode="auto">
          <a:xfrm>
            <a:off x="142875" y="1214438"/>
            <a:ext cx="6786563" cy="5022850"/>
          </a:xfrm>
          <a:prstGeom prst="rect">
            <a:avLst/>
          </a:prstGeom>
          <a:noFill/>
          <a:ln w="9525">
            <a:noFill/>
            <a:miter lim="800000"/>
            <a:headEnd/>
            <a:tailEnd/>
          </a:ln>
        </p:spPr>
      </p:pic>
      <p:sp>
        <p:nvSpPr>
          <p:cNvPr id="20485" name="Rectangle 6"/>
          <p:cNvSpPr>
            <a:spLocks noChangeArrowheads="1"/>
          </p:cNvSpPr>
          <p:nvPr/>
        </p:nvSpPr>
        <p:spPr bwMode="auto">
          <a:xfrm>
            <a:off x="7143750" y="1214438"/>
            <a:ext cx="1857375" cy="3416300"/>
          </a:xfrm>
          <a:prstGeom prst="rect">
            <a:avLst/>
          </a:prstGeom>
          <a:noFill/>
          <a:ln w="9525">
            <a:noFill/>
            <a:miter lim="800000"/>
            <a:headEnd/>
            <a:tailEnd/>
          </a:ln>
        </p:spPr>
        <p:txBody>
          <a:bodyPr>
            <a:spAutoFit/>
          </a:bodyPr>
          <a:lstStyle/>
          <a:p>
            <a:r>
              <a:rPr lang="fr-FR"/>
              <a:t>Le générateur d’activité permet de suivre les activités réalisées par les élèves par rapport à la complexité des tâches proposées et des aléas mis en œuvre.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r>
              <a:rPr lang="fr-FR" smtClean="0"/>
              <a:t>Un N.A.S : le service messagerie</a:t>
            </a:r>
          </a:p>
        </p:txBody>
      </p:sp>
      <p:sp>
        <p:nvSpPr>
          <p:cNvPr id="5" name="Espace réservé du numéro de diapositive 4"/>
          <p:cNvSpPr>
            <a:spLocks noGrp="1"/>
          </p:cNvSpPr>
          <p:nvPr>
            <p:ph type="sldNum" sz="quarter" idx="12"/>
          </p:nvPr>
        </p:nvSpPr>
        <p:spPr/>
        <p:txBody>
          <a:bodyPr>
            <a:normAutofit lnSpcReduction="10000"/>
          </a:bodyPr>
          <a:lstStyle/>
          <a:p>
            <a:pPr>
              <a:defRPr/>
            </a:pPr>
            <a:fld id="{64E14810-E78F-46E3-B40C-B3739A926C97}" type="slidenum">
              <a:rPr lang="fr-FR" smtClean="0"/>
              <a:pPr>
                <a:defRPr/>
              </a:pPr>
              <a:t>13</a:t>
            </a:fld>
            <a:endParaRPr lang="fr-FR" dirty="0"/>
          </a:p>
        </p:txBody>
      </p:sp>
      <p:pic>
        <p:nvPicPr>
          <p:cNvPr id="21508" name="Picture 2"/>
          <p:cNvPicPr>
            <a:picLocks noChangeAspect="1" noChangeArrowheads="1"/>
          </p:cNvPicPr>
          <p:nvPr/>
        </p:nvPicPr>
        <p:blipFill>
          <a:blip r:embed="rId2"/>
          <a:srcRect/>
          <a:stretch>
            <a:fillRect/>
          </a:stretch>
        </p:blipFill>
        <p:spPr bwMode="auto">
          <a:xfrm>
            <a:off x="357188" y="928688"/>
            <a:ext cx="8001000" cy="4071937"/>
          </a:xfrm>
          <a:prstGeom prst="rect">
            <a:avLst/>
          </a:prstGeom>
          <a:noFill/>
          <a:ln w="9525">
            <a:noFill/>
            <a:miter lim="800000"/>
            <a:headEnd/>
            <a:tailEnd/>
          </a:ln>
        </p:spPr>
      </p:pic>
      <p:sp>
        <p:nvSpPr>
          <p:cNvPr id="21509" name="ZoneTexte 6"/>
          <p:cNvSpPr txBox="1">
            <a:spLocks noChangeArrowheads="1"/>
          </p:cNvSpPr>
          <p:nvPr/>
        </p:nvSpPr>
        <p:spPr bwMode="auto">
          <a:xfrm>
            <a:off x="500063" y="4929188"/>
            <a:ext cx="7786687" cy="1477962"/>
          </a:xfrm>
          <a:prstGeom prst="rect">
            <a:avLst/>
          </a:prstGeom>
          <a:noFill/>
          <a:ln w="9525">
            <a:noFill/>
            <a:miter lim="800000"/>
            <a:headEnd/>
            <a:tailEnd/>
          </a:ln>
        </p:spPr>
        <p:txBody>
          <a:bodyPr>
            <a:spAutoFit/>
          </a:bodyPr>
          <a:lstStyle/>
          <a:p>
            <a:r>
              <a:rPr lang="fr-FR"/>
              <a:t>Chaque utilisateur possède un compte sur le NAS. Lors de la création du compte une adresse mail est créée (suffixe @ga.bac) interne au fonctionnement sur le N.A.S. L’enseignant qui rattache l’entreprise sur son compte envoie des courriels aux apprenants et précise les tâches à réaliser.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r>
              <a:rPr lang="fr-FR" smtClean="0"/>
              <a:t>Un espace collaboratif sur le  N.A.S</a:t>
            </a:r>
          </a:p>
        </p:txBody>
      </p:sp>
      <p:sp>
        <p:nvSpPr>
          <p:cNvPr id="5" name="Espace réservé du numéro de diapositive 4"/>
          <p:cNvSpPr>
            <a:spLocks noGrp="1"/>
          </p:cNvSpPr>
          <p:nvPr>
            <p:ph type="sldNum" sz="quarter" idx="12"/>
          </p:nvPr>
        </p:nvSpPr>
        <p:spPr/>
        <p:txBody>
          <a:bodyPr>
            <a:normAutofit lnSpcReduction="10000"/>
          </a:bodyPr>
          <a:lstStyle/>
          <a:p>
            <a:pPr>
              <a:defRPr/>
            </a:pPr>
            <a:fld id="{6C0FC973-44AB-46C9-ACD7-F27B32EDB881}" type="slidenum">
              <a:rPr lang="fr-FR" smtClean="0"/>
              <a:pPr>
                <a:defRPr/>
              </a:pPr>
              <a:t>14</a:t>
            </a:fld>
            <a:endParaRPr lang="fr-FR" dirty="0"/>
          </a:p>
        </p:txBody>
      </p:sp>
      <p:pic>
        <p:nvPicPr>
          <p:cNvPr id="22532" name="Picture 2" descr="http://www.pfinfo.fr/aidegen/images/site01.png"/>
          <p:cNvPicPr>
            <a:picLocks noChangeAspect="1" noChangeArrowheads="1"/>
          </p:cNvPicPr>
          <p:nvPr/>
        </p:nvPicPr>
        <p:blipFill>
          <a:blip r:embed="rId2"/>
          <a:srcRect/>
          <a:stretch>
            <a:fillRect/>
          </a:stretch>
        </p:blipFill>
        <p:spPr bwMode="auto">
          <a:xfrm>
            <a:off x="357188" y="1000125"/>
            <a:ext cx="8610600" cy="4786313"/>
          </a:xfrm>
          <a:prstGeom prst="rect">
            <a:avLst/>
          </a:prstGeom>
          <a:noFill/>
          <a:ln w="9525">
            <a:noFill/>
            <a:miter lim="800000"/>
            <a:headEnd/>
            <a:tailEnd/>
          </a:ln>
        </p:spPr>
      </p:pic>
      <p:sp>
        <p:nvSpPr>
          <p:cNvPr id="22533" name="ZoneTexte 6"/>
          <p:cNvSpPr txBox="1">
            <a:spLocks noChangeArrowheads="1"/>
          </p:cNvSpPr>
          <p:nvPr/>
        </p:nvSpPr>
        <p:spPr bwMode="auto">
          <a:xfrm>
            <a:off x="285750" y="5857875"/>
            <a:ext cx="8643938" cy="369888"/>
          </a:xfrm>
          <a:prstGeom prst="rect">
            <a:avLst/>
          </a:prstGeom>
          <a:noFill/>
          <a:ln w="9525">
            <a:noFill/>
            <a:miter lim="800000"/>
            <a:headEnd/>
            <a:tailEnd/>
          </a:ln>
        </p:spPr>
        <p:txBody>
          <a:bodyPr>
            <a:spAutoFit/>
          </a:bodyPr>
          <a:lstStyle/>
          <a:p>
            <a:r>
              <a:rPr lang="fr-FR"/>
              <a:t>Il permet notamment le travail autour de la planification.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r>
              <a:rPr lang="fr-FR" smtClean="0"/>
              <a:t>Un forum des utilisateurs sur le N.A.S</a:t>
            </a:r>
          </a:p>
        </p:txBody>
      </p:sp>
      <p:sp>
        <p:nvSpPr>
          <p:cNvPr id="5" name="Espace réservé du numéro de diapositive 4"/>
          <p:cNvSpPr>
            <a:spLocks noGrp="1"/>
          </p:cNvSpPr>
          <p:nvPr>
            <p:ph type="sldNum" sz="quarter" idx="12"/>
          </p:nvPr>
        </p:nvSpPr>
        <p:spPr/>
        <p:txBody>
          <a:bodyPr>
            <a:normAutofit lnSpcReduction="10000"/>
          </a:bodyPr>
          <a:lstStyle/>
          <a:p>
            <a:pPr>
              <a:defRPr/>
            </a:pPr>
            <a:fld id="{F838337C-B08D-4643-B0C2-212A53CEA0EE}" type="slidenum">
              <a:rPr lang="fr-FR" smtClean="0"/>
              <a:pPr>
                <a:defRPr/>
              </a:pPr>
              <a:t>15</a:t>
            </a:fld>
            <a:endParaRPr lang="fr-FR" dirty="0"/>
          </a:p>
        </p:txBody>
      </p:sp>
      <p:pic>
        <p:nvPicPr>
          <p:cNvPr id="23556" name="Picture 2" descr="http://www.pfinfo.fr/aidegen/images/site02.png"/>
          <p:cNvPicPr>
            <a:picLocks noChangeAspect="1" noChangeArrowheads="1"/>
          </p:cNvPicPr>
          <p:nvPr/>
        </p:nvPicPr>
        <p:blipFill>
          <a:blip r:embed="rId2"/>
          <a:srcRect/>
          <a:stretch>
            <a:fillRect/>
          </a:stretch>
        </p:blipFill>
        <p:spPr bwMode="auto">
          <a:xfrm>
            <a:off x="571500" y="1071563"/>
            <a:ext cx="8080375" cy="453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lstStyle/>
          <a:p>
            <a:r>
              <a:rPr lang="fr-FR" smtClean="0"/>
              <a:t>Un wiki sur le N.A.S</a:t>
            </a:r>
          </a:p>
        </p:txBody>
      </p:sp>
      <p:sp>
        <p:nvSpPr>
          <p:cNvPr id="5" name="Espace réservé du numéro de diapositive 4"/>
          <p:cNvSpPr>
            <a:spLocks noGrp="1"/>
          </p:cNvSpPr>
          <p:nvPr>
            <p:ph type="sldNum" sz="quarter" idx="12"/>
          </p:nvPr>
        </p:nvSpPr>
        <p:spPr/>
        <p:txBody>
          <a:bodyPr>
            <a:normAutofit lnSpcReduction="10000"/>
          </a:bodyPr>
          <a:lstStyle/>
          <a:p>
            <a:pPr>
              <a:defRPr/>
            </a:pPr>
            <a:fld id="{2C325278-283D-4160-9B71-E5C16BC6AE63}" type="slidenum">
              <a:rPr lang="fr-FR" smtClean="0"/>
              <a:pPr>
                <a:defRPr/>
              </a:pPr>
              <a:t>16</a:t>
            </a:fld>
            <a:endParaRPr lang="fr-FR" dirty="0"/>
          </a:p>
        </p:txBody>
      </p:sp>
      <p:pic>
        <p:nvPicPr>
          <p:cNvPr id="24580" name="Picture 2" descr="http://www.pfinfo.fr/aidegen/images/site04.png"/>
          <p:cNvPicPr>
            <a:picLocks noChangeAspect="1" noChangeArrowheads="1"/>
          </p:cNvPicPr>
          <p:nvPr/>
        </p:nvPicPr>
        <p:blipFill>
          <a:blip r:embed="rId2"/>
          <a:srcRect/>
          <a:stretch>
            <a:fillRect/>
          </a:stretch>
        </p:blipFill>
        <p:spPr bwMode="auto">
          <a:xfrm>
            <a:off x="360363" y="1571625"/>
            <a:ext cx="8569325"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p:txBody>
          <a:bodyPr/>
          <a:lstStyle/>
          <a:p>
            <a:r>
              <a:rPr lang="fr-FR" smtClean="0"/>
              <a:t>Un intranet sur le N.A.S</a:t>
            </a:r>
          </a:p>
        </p:txBody>
      </p:sp>
      <p:sp>
        <p:nvSpPr>
          <p:cNvPr id="5" name="Espace réservé du numéro de diapositive 4"/>
          <p:cNvSpPr>
            <a:spLocks noGrp="1"/>
          </p:cNvSpPr>
          <p:nvPr>
            <p:ph type="sldNum" sz="quarter" idx="12"/>
          </p:nvPr>
        </p:nvSpPr>
        <p:spPr/>
        <p:txBody>
          <a:bodyPr>
            <a:normAutofit lnSpcReduction="10000"/>
          </a:bodyPr>
          <a:lstStyle/>
          <a:p>
            <a:pPr>
              <a:defRPr/>
            </a:pPr>
            <a:fld id="{C39A5AEC-AD5B-46FD-8264-C99BFAAA9157}" type="slidenum">
              <a:rPr lang="fr-FR" smtClean="0"/>
              <a:pPr>
                <a:defRPr/>
              </a:pPr>
              <a:t>17</a:t>
            </a:fld>
            <a:endParaRPr lang="fr-FR" dirty="0"/>
          </a:p>
        </p:txBody>
      </p:sp>
      <p:pic>
        <p:nvPicPr>
          <p:cNvPr id="25604" name="Picture 2" descr="http://www.pfinfo.fr/aidegen/images/site03.png"/>
          <p:cNvPicPr>
            <a:picLocks noChangeAspect="1" noChangeArrowheads="1"/>
          </p:cNvPicPr>
          <p:nvPr/>
        </p:nvPicPr>
        <p:blipFill>
          <a:blip r:embed="rId2"/>
          <a:srcRect/>
          <a:stretch>
            <a:fillRect/>
          </a:stretch>
        </p:blipFill>
        <p:spPr bwMode="auto">
          <a:xfrm>
            <a:off x="1214438" y="928688"/>
            <a:ext cx="6572250" cy="504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p:txBody>
          <a:bodyPr/>
          <a:lstStyle/>
          <a:p>
            <a:r>
              <a:rPr lang="fr-FR" smtClean="0"/>
              <a:t>Des magasins en ligne sur le N.A.S</a:t>
            </a:r>
          </a:p>
        </p:txBody>
      </p:sp>
      <p:sp>
        <p:nvSpPr>
          <p:cNvPr id="5" name="Espace réservé du numéro de diapositive 4"/>
          <p:cNvSpPr>
            <a:spLocks noGrp="1"/>
          </p:cNvSpPr>
          <p:nvPr>
            <p:ph type="sldNum" sz="quarter" idx="12"/>
          </p:nvPr>
        </p:nvSpPr>
        <p:spPr/>
        <p:txBody>
          <a:bodyPr>
            <a:normAutofit lnSpcReduction="10000"/>
          </a:bodyPr>
          <a:lstStyle/>
          <a:p>
            <a:pPr>
              <a:defRPr/>
            </a:pPr>
            <a:fld id="{A4304050-37A4-4AAF-83B4-CD1BDBC7D5A6}" type="slidenum">
              <a:rPr lang="fr-FR" smtClean="0"/>
              <a:pPr>
                <a:defRPr/>
              </a:pPr>
              <a:t>18</a:t>
            </a:fld>
            <a:endParaRPr lang="fr-FR" dirty="0"/>
          </a:p>
        </p:txBody>
      </p:sp>
      <p:pic>
        <p:nvPicPr>
          <p:cNvPr id="26628" name="Picture 2" descr="http://www.pfinfo.fr/aidegen/images/site05.png"/>
          <p:cNvPicPr>
            <a:picLocks noChangeAspect="1" noChangeArrowheads="1"/>
          </p:cNvPicPr>
          <p:nvPr/>
        </p:nvPicPr>
        <p:blipFill>
          <a:blip r:embed="rId2"/>
          <a:srcRect/>
          <a:stretch>
            <a:fillRect/>
          </a:stretch>
        </p:blipFill>
        <p:spPr bwMode="auto">
          <a:xfrm>
            <a:off x="214313" y="1214438"/>
            <a:ext cx="4883150" cy="3929062"/>
          </a:xfrm>
          <a:prstGeom prst="rect">
            <a:avLst/>
          </a:prstGeom>
          <a:noFill/>
          <a:ln w="9525">
            <a:noFill/>
            <a:miter lim="800000"/>
            <a:headEnd/>
            <a:tailEnd/>
          </a:ln>
        </p:spPr>
      </p:pic>
      <p:pic>
        <p:nvPicPr>
          <p:cNvPr id="26629" name="Picture 4" descr="http://www.pfinfo.fr/aidegen/images/site06.png"/>
          <p:cNvPicPr>
            <a:picLocks noChangeAspect="1" noChangeArrowheads="1"/>
          </p:cNvPicPr>
          <p:nvPr/>
        </p:nvPicPr>
        <p:blipFill>
          <a:blip r:embed="rId3"/>
          <a:srcRect/>
          <a:stretch>
            <a:fillRect/>
          </a:stretch>
        </p:blipFill>
        <p:spPr bwMode="auto">
          <a:xfrm>
            <a:off x="5143500" y="1214438"/>
            <a:ext cx="3836988"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p:txBody>
          <a:bodyPr/>
          <a:lstStyle/>
          <a:p>
            <a:r>
              <a:rPr lang="fr-FR" smtClean="0"/>
              <a:t>Des banques en ligne</a:t>
            </a:r>
          </a:p>
        </p:txBody>
      </p:sp>
      <p:sp>
        <p:nvSpPr>
          <p:cNvPr id="27651" name="Espace réservé du contenu 2"/>
          <p:cNvSpPr>
            <a:spLocks noGrp="1"/>
          </p:cNvSpPr>
          <p:nvPr>
            <p:ph idx="1"/>
          </p:nvPr>
        </p:nvSpPr>
        <p:spPr/>
        <p:txBody>
          <a:bodyPr/>
          <a:lstStyle/>
          <a:p>
            <a:endParaRPr lang="fr-FR" smtClean="0"/>
          </a:p>
        </p:txBody>
      </p:sp>
      <p:sp>
        <p:nvSpPr>
          <p:cNvPr id="5" name="Espace réservé du numéro de diapositive 4"/>
          <p:cNvSpPr>
            <a:spLocks noGrp="1"/>
          </p:cNvSpPr>
          <p:nvPr>
            <p:ph type="sldNum" sz="quarter" idx="12"/>
          </p:nvPr>
        </p:nvSpPr>
        <p:spPr/>
        <p:txBody>
          <a:bodyPr>
            <a:normAutofit lnSpcReduction="10000"/>
          </a:bodyPr>
          <a:lstStyle/>
          <a:p>
            <a:pPr>
              <a:defRPr/>
            </a:pPr>
            <a:fld id="{2B7776E1-117E-41ED-8AF3-1B591B56CCEC}" type="slidenum">
              <a:rPr lang="fr-FR" smtClean="0"/>
              <a:pPr>
                <a:defRPr/>
              </a:pPr>
              <a:t>19</a:t>
            </a:fld>
            <a:endParaRPr lang="fr-FR" dirty="0"/>
          </a:p>
        </p:txBody>
      </p:sp>
      <p:pic>
        <p:nvPicPr>
          <p:cNvPr id="27653" name="Picture 2"/>
          <p:cNvPicPr>
            <a:picLocks noChangeAspect="1" noChangeArrowheads="1"/>
          </p:cNvPicPr>
          <p:nvPr/>
        </p:nvPicPr>
        <p:blipFill>
          <a:blip r:embed="rId2"/>
          <a:srcRect/>
          <a:stretch>
            <a:fillRect/>
          </a:stretch>
        </p:blipFill>
        <p:spPr bwMode="auto">
          <a:xfrm>
            <a:off x="285750" y="928688"/>
            <a:ext cx="8629650" cy="4095750"/>
          </a:xfrm>
          <a:prstGeom prst="rect">
            <a:avLst/>
          </a:prstGeom>
          <a:noFill/>
          <a:ln w="9525">
            <a:noFill/>
            <a:miter lim="800000"/>
            <a:headEnd/>
            <a:tailEnd/>
          </a:ln>
        </p:spPr>
      </p:pic>
      <p:sp>
        <p:nvSpPr>
          <p:cNvPr id="27654" name="ZoneTexte 7"/>
          <p:cNvSpPr txBox="1">
            <a:spLocks noChangeArrowheads="1"/>
          </p:cNvSpPr>
          <p:nvPr/>
        </p:nvSpPr>
        <p:spPr bwMode="auto">
          <a:xfrm>
            <a:off x="428625" y="5214938"/>
            <a:ext cx="8358188" cy="923925"/>
          </a:xfrm>
          <a:prstGeom prst="rect">
            <a:avLst/>
          </a:prstGeom>
          <a:noFill/>
          <a:ln w="9525">
            <a:noFill/>
            <a:miter lim="800000"/>
            <a:headEnd/>
            <a:tailEnd/>
          </a:ln>
        </p:spPr>
        <p:txBody>
          <a:bodyPr>
            <a:spAutoFit/>
          </a:bodyPr>
          <a:lstStyle/>
          <a:p>
            <a:r>
              <a:rPr lang="fr-FR"/>
              <a:t>Chacun de ces sites trouve son utilité et peut être mis en oeuvre avec les élèves tout au long de la scolarité. Ils aideront notamment à donner aux élèves des « réflexes » professionnels en liaison avec l'environnement numérique.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p:txBody>
          <a:bodyPr/>
          <a:lstStyle/>
          <a:p>
            <a:r>
              <a:rPr lang="fr-FR" smtClean="0"/>
              <a:t>OPEN ERP : un PGI…</a:t>
            </a:r>
          </a:p>
        </p:txBody>
      </p:sp>
      <p:sp>
        <p:nvSpPr>
          <p:cNvPr id="10243" name="Espace réservé du contenu 2"/>
          <p:cNvSpPr>
            <a:spLocks noGrp="1"/>
          </p:cNvSpPr>
          <p:nvPr>
            <p:ph idx="1"/>
          </p:nvPr>
        </p:nvSpPr>
        <p:spPr/>
        <p:txBody>
          <a:bodyPr/>
          <a:lstStyle/>
          <a:p>
            <a:r>
              <a:rPr lang="fr-FR" smtClean="0"/>
              <a:t>Un PGI est un progiciel qui intègre les principales composantes fonctionnelles de l'entreprise : gestion de production, gestion commerciale, logistique, ressources humaines, comptabilité, contrôle de gestion, paie, gestion de projets, etc.</a:t>
            </a:r>
          </a:p>
          <a:p>
            <a:r>
              <a:rPr lang="fr-FR" smtClean="0"/>
              <a:t>De plus, il intègre une base commune de modèles de documents (courriers, factures, etc) et d’informations partagées (agendas, suivi des tâches, etc.). Sachant que les documents créés ou modifiés à partir d’un existant sont gérer très simplement et en temps réel.</a:t>
            </a:r>
          </a:p>
          <a:p>
            <a:r>
              <a:rPr lang="fr-FR" smtClean="0"/>
              <a:t>À l'aide de ce système unifié, les utilisateurs de différents métiers travaillent dans un environnement applicatif identique qui repose sur une base de données unique. Ce modèle permet d'assurer l'intégrité des données, la non-redondance de l'information, ainsi que la réduction des temps de traitement. Pour l’organisation, c’est un gain de productivité incontestable.</a:t>
            </a:r>
          </a:p>
          <a:p>
            <a:endParaRPr lang="fr-FR" smtClean="0"/>
          </a:p>
        </p:txBody>
      </p:sp>
      <p:sp>
        <p:nvSpPr>
          <p:cNvPr id="5" name="Espace réservé du numéro de diapositive 4"/>
          <p:cNvSpPr>
            <a:spLocks noGrp="1"/>
          </p:cNvSpPr>
          <p:nvPr>
            <p:ph type="sldNum" sz="quarter" idx="12"/>
          </p:nvPr>
        </p:nvSpPr>
        <p:spPr/>
        <p:txBody>
          <a:bodyPr>
            <a:normAutofit lnSpcReduction="10000"/>
          </a:bodyPr>
          <a:lstStyle/>
          <a:p>
            <a:pPr>
              <a:defRPr/>
            </a:pPr>
            <a:fld id="{03B5CCC1-A6E2-4D2F-9395-96BF67AE6ECE}" type="slidenum">
              <a:rPr lang="fr-FR" smtClean="0"/>
              <a:pPr>
                <a:defRPr/>
              </a:pPr>
              <a:t>2</a:t>
            </a:fld>
            <a:endParaRPr lang="fr-FR" dirty="0"/>
          </a:p>
        </p:txBody>
      </p:sp>
      <p:pic>
        <p:nvPicPr>
          <p:cNvPr id="10245" name="Picture 6" descr="http://www.openerp.com/sites/all/themes/openerp/logo.png">
            <a:hlinkClick r:id="rId2"/>
          </p:cNvPr>
          <p:cNvPicPr>
            <a:picLocks noChangeAspect="1" noChangeArrowheads="1"/>
          </p:cNvPicPr>
          <p:nvPr/>
        </p:nvPicPr>
        <p:blipFill>
          <a:blip r:embed="rId3"/>
          <a:srcRect/>
          <a:stretch>
            <a:fillRect/>
          </a:stretch>
        </p:blipFill>
        <p:spPr bwMode="auto">
          <a:xfrm>
            <a:off x="3635375" y="4652963"/>
            <a:ext cx="1809750" cy="4381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p:txBody>
          <a:bodyPr/>
          <a:lstStyle/>
          <a:p>
            <a:r>
              <a:rPr lang="fr-FR" smtClean="0"/>
              <a:t>Le N.A.S : typologie du matériel</a:t>
            </a:r>
          </a:p>
        </p:txBody>
      </p:sp>
      <p:sp>
        <p:nvSpPr>
          <p:cNvPr id="5" name="Espace réservé du numéro de diapositive 4"/>
          <p:cNvSpPr>
            <a:spLocks noGrp="1"/>
          </p:cNvSpPr>
          <p:nvPr>
            <p:ph type="sldNum" sz="quarter" idx="12"/>
          </p:nvPr>
        </p:nvSpPr>
        <p:spPr/>
        <p:txBody>
          <a:bodyPr>
            <a:normAutofit lnSpcReduction="10000"/>
          </a:bodyPr>
          <a:lstStyle/>
          <a:p>
            <a:pPr>
              <a:defRPr/>
            </a:pPr>
            <a:fld id="{5914CE8E-8FF9-4BEA-897F-C72AD9367B80}" type="slidenum">
              <a:rPr lang="fr-FR" smtClean="0"/>
              <a:pPr>
                <a:defRPr/>
              </a:pPr>
              <a:t>20</a:t>
            </a:fld>
            <a:endParaRPr lang="fr-FR" dirty="0"/>
          </a:p>
        </p:txBody>
      </p:sp>
      <p:pic>
        <p:nvPicPr>
          <p:cNvPr id="28676" name="Image 5" descr="DS712+"/>
          <p:cNvPicPr>
            <a:picLocks noChangeAspect="1" noChangeArrowheads="1"/>
          </p:cNvPicPr>
          <p:nvPr/>
        </p:nvPicPr>
        <p:blipFill>
          <a:blip r:embed="rId2"/>
          <a:srcRect/>
          <a:stretch>
            <a:fillRect/>
          </a:stretch>
        </p:blipFill>
        <p:spPr bwMode="auto">
          <a:xfrm>
            <a:off x="357188" y="1071563"/>
            <a:ext cx="2500312" cy="3071812"/>
          </a:xfrm>
          <a:prstGeom prst="rect">
            <a:avLst/>
          </a:prstGeom>
          <a:noFill/>
          <a:ln w="9525">
            <a:noFill/>
            <a:miter lim="800000"/>
            <a:headEnd/>
            <a:tailEnd/>
          </a:ln>
        </p:spPr>
      </p:pic>
      <p:pic>
        <p:nvPicPr>
          <p:cNvPr id="28677" name="Image 6"/>
          <p:cNvPicPr>
            <a:picLocks noChangeAspect="1" noChangeArrowheads="1"/>
          </p:cNvPicPr>
          <p:nvPr/>
        </p:nvPicPr>
        <p:blipFill>
          <a:blip r:embed="rId3"/>
          <a:srcRect/>
          <a:stretch>
            <a:fillRect/>
          </a:stretch>
        </p:blipFill>
        <p:spPr bwMode="auto">
          <a:xfrm>
            <a:off x="3000375" y="1428750"/>
            <a:ext cx="5762625" cy="2857500"/>
          </a:xfrm>
          <a:prstGeom prst="rect">
            <a:avLst/>
          </a:prstGeom>
          <a:noFill/>
          <a:ln w="9525">
            <a:noFill/>
            <a:miter lim="800000"/>
            <a:headEnd/>
            <a:tailEnd/>
          </a:ln>
        </p:spPr>
      </p:pic>
      <p:sp>
        <p:nvSpPr>
          <p:cNvPr id="28678" name="ZoneTexte 7"/>
          <p:cNvSpPr txBox="1">
            <a:spLocks noChangeArrowheads="1"/>
          </p:cNvSpPr>
          <p:nvPr/>
        </p:nvSpPr>
        <p:spPr bwMode="auto">
          <a:xfrm>
            <a:off x="3071813" y="1000125"/>
            <a:ext cx="2763837" cy="369888"/>
          </a:xfrm>
          <a:prstGeom prst="rect">
            <a:avLst/>
          </a:prstGeom>
          <a:noFill/>
          <a:ln w="9525">
            <a:noFill/>
            <a:miter lim="800000"/>
            <a:headEnd/>
            <a:tailEnd/>
          </a:ln>
        </p:spPr>
        <p:txBody>
          <a:bodyPr wrap="none">
            <a:spAutoFit/>
          </a:bodyPr>
          <a:lstStyle/>
          <a:p>
            <a:r>
              <a:rPr lang="fr-FR" b="1"/>
              <a:t>NAS SYNOLOGY D712+</a:t>
            </a:r>
          </a:p>
        </p:txBody>
      </p:sp>
      <p:sp>
        <p:nvSpPr>
          <p:cNvPr id="28679" name="ZoneTexte 8"/>
          <p:cNvSpPr txBox="1">
            <a:spLocks noChangeArrowheads="1"/>
          </p:cNvSpPr>
          <p:nvPr/>
        </p:nvSpPr>
        <p:spPr bwMode="auto">
          <a:xfrm>
            <a:off x="468313" y="4221163"/>
            <a:ext cx="8143875" cy="1754187"/>
          </a:xfrm>
          <a:prstGeom prst="rect">
            <a:avLst/>
          </a:prstGeom>
          <a:noFill/>
          <a:ln w="9525">
            <a:noFill/>
            <a:miter lim="800000"/>
            <a:headEnd/>
            <a:tailEnd/>
          </a:ln>
        </p:spPr>
        <p:txBody>
          <a:bodyPr>
            <a:spAutoFit/>
          </a:bodyPr>
          <a:lstStyle/>
          <a:p>
            <a:r>
              <a:rPr lang="fr-FR"/>
              <a:t>Le N.A.S proposé est un modèle SYNOLOGY D712+ auquel on ajoute deux disques dur de 1TO.</a:t>
            </a:r>
          </a:p>
          <a:p>
            <a:r>
              <a:rPr lang="fr-FR"/>
              <a:t>Le prestataire de service est la société chrono informatique située à AGEN puisque le N.A.S est livré déjà configuré au niveau des packages et des entreprises. Le système d’exploitation est un système propriétaire DSM (Disk Station Manager 3.2)</a:t>
            </a:r>
          </a:p>
        </p:txBody>
      </p:sp>
      <p:sp>
        <p:nvSpPr>
          <p:cNvPr id="28680" name="ZoneTexte 9"/>
          <p:cNvSpPr txBox="1">
            <a:spLocks noChangeArrowheads="1"/>
          </p:cNvSpPr>
          <p:nvPr/>
        </p:nvSpPr>
        <p:spPr bwMode="auto">
          <a:xfrm>
            <a:off x="571500" y="5938838"/>
            <a:ext cx="6219825" cy="369887"/>
          </a:xfrm>
          <a:prstGeom prst="rect">
            <a:avLst/>
          </a:prstGeom>
          <a:noFill/>
          <a:ln w="9525">
            <a:noFill/>
            <a:miter lim="800000"/>
            <a:headEnd/>
            <a:tailEnd/>
          </a:ln>
        </p:spPr>
        <p:txBody>
          <a:bodyPr wrap="none">
            <a:spAutoFit/>
          </a:bodyPr>
          <a:lstStyle/>
          <a:p>
            <a:r>
              <a:rPr lang="fr-FR">
                <a:solidFill>
                  <a:srgbClr val="FF0000"/>
                </a:solidFill>
              </a:rPr>
              <a:t>Coût de la solution : 1070,59 € TTC pour un établissement.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076825" y="3068638"/>
            <a:ext cx="1295400" cy="2016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9699" name="Titre 1"/>
          <p:cNvSpPr>
            <a:spLocks noGrp="1"/>
          </p:cNvSpPr>
          <p:nvPr>
            <p:ph type="title"/>
          </p:nvPr>
        </p:nvSpPr>
        <p:spPr/>
        <p:txBody>
          <a:bodyPr/>
          <a:lstStyle/>
          <a:p>
            <a:r>
              <a:rPr lang="fr-FR" smtClean="0"/>
              <a:t>Implantation sur le réseau : une implantation préférable en DMZ.</a:t>
            </a:r>
          </a:p>
        </p:txBody>
      </p:sp>
      <p:sp>
        <p:nvSpPr>
          <p:cNvPr id="5" name="Espace réservé du numéro de diapositive 4"/>
          <p:cNvSpPr>
            <a:spLocks noGrp="1"/>
          </p:cNvSpPr>
          <p:nvPr>
            <p:ph type="sldNum" sz="quarter" idx="12"/>
          </p:nvPr>
        </p:nvSpPr>
        <p:spPr/>
        <p:txBody>
          <a:bodyPr>
            <a:normAutofit lnSpcReduction="10000"/>
          </a:bodyPr>
          <a:lstStyle/>
          <a:p>
            <a:pPr>
              <a:defRPr/>
            </a:pPr>
            <a:fld id="{A4DCA8A2-BE91-4259-A678-64DB1C451FC3}" type="slidenum">
              <a:rPr lang="fr-FR" smtClean="0"/>
              <a:pPr>
                <a:defRPr/>
              </a:pPr>
              <a:t>21</a:t>
            </a:fld>
            <a:endParaRPr lang="fr-FR" dirty="0"/>
          </a:p>
        </p:txBody>
      </p:sp>
      <p:pic>
        <p:nvPicPr>
          <p:cNvPr id="29701" name="Picture 2" descr="C:\Program Files\Microsoft Office\MEDIA\CAGCAT10\j0285750.wmf"/>
          <p:cNvPicPr>
            <a:picLocks noChangeAspect="1" noChangeArrowheads="1"/>
          </p:cNvPicPr>
          <p:nvPr/>
        </p:nvPicPr>
        <p:blipFill>
          <a:blip r:embed="rId2"/>
          <a:srcRect/>
          <a:stretch>
            <a:fillRect/>
          </a:stretch>
        </p:blipFill>
        <p:spPr bwMode="auto">
          <a:xfrm>
            <a:off x="928688" y="1785938"/>
            <a:ext cx="1171575" cy="719137"/>
          </a:xfrm>
          <a:prstGeom prst="rect">
            <a:avLst/>
          </a:prstGeom>
          <a:noFill/>
          <a:ln w="9525">
            <a:noFill/>
            <a:miter lim="800000"/>
            <a:headEnd/>
            <a:tailEnd/>
          </a:ln>
        </p:spPr>
      </p:pic>
      <p:pic>
        <p:nvPicPr>
          <p:cNvPr id="29702" name="Picture 2" descr="C:\Program Files\Microsoft Office\MEDIA\CAGCAT10\j0285750.wmf"/>
          <p:cNvPicPr>
            <a:picLocks noChangeAspect="1" noChangeArrowheads="1"/>
          </p:cNvPicPr>
          <p:nvPr/>
        </p:nvPicPr>
        <p:blipFill>
          <a:blip r:embed="rId2"/>
          <a:srcRect/>
          <a:stretch>
            <a:fillRect/>
          </a:stretch>
        </p:blipFill>
        <p:spPr bwMode="auto">
          <a:xfrm>
            <a:off x="5072063" y="1785938"/>
            <a:ext cx="1171575" cy="719137"/>
          </a:xfrm>
          <a:prstGeom prst="rect">
            <a:avLst/>
          </a:prstGeom>
          <a:noFill/>
          <a:ln w="9525">
            <a:noFill/>
            <a:miter lim="800000"/>
            <a:headEnd/>
            <a:tailEnd/>
          </a:ln>
        </p:spPr>
      </p:pic>
      <p:pic>
        <p:nvPicPr>
          <p:cNvPr id="29703" name="Picture 2" descr="C:\Program Files\Microsoft Office\MEDIA\CAGCAT10\j0285750.wmf"/>
          <p:cNvPicPr>
            <a:picLocks noChangeAspect="1" noChangeArrowheads="1"/>
          </p:cNvPicPr>
          <p:nvPr/>
        </p:nvPicPr>
        <p:blipFill>
          <a:blip r:embed="rId2"/>
          <a:srcRect/>
          <a:stretch>
            <a:fillRect/>
          </a:stretch>
        </p:blipFill>
        <p:spPr bwMode="auto">
          <a:xfrm>
            <a:off x="928688" y="4286250"/>
            <a:ext cx="1171575" cy="719138"/>
          </a:xfrm>
          <a:prstGeom prst="rect">
            <a:avLst/>
          </a:prstGeom>
          <a:noFill/>
          <a:ln w="9525">
            <a:noFill/>
            <a:miter lim="800000"/>
            <a:headEnd/>
            <a:tailEnd/>
          </a:ln>
        </p:spPr>
      </p:pic>
      <p:pic>
        <p:nvPicPr>
          <p:cNvPr id="29704" name="Picture 2" descr="C:\Program Files\Microsoft Office\MEDIA\CAGCAT10\j0285750.wmf"/>
          <p:cNvPicPr>
            <a:picLocks noChangeAspect="1" noChangeArrowheads="1"/>
          </p:cNvPicPr>
          <p:nvPr/>
        </p:nvPicPr>
        <p:blipFill>
          <a:blip r:embed="rId2"/>
          <a:srcRect/>
          <a:stretch>
            <a:fillRect/>
          </a:stretch>
        </p:blipFill>
        <p:spPr bwMode="auto">
          <a:xfrm>
            <a:off x="8001000" y="714375"/>
            <a:ext cx="857250" cy="525463"/>
          </a:xfrm>
          <a:prstGeom prst="rect">
            <a:avLst/>
          </a:prstGeom>
          <a:noFill/>
          <a:ln w="9525">
            <a:noFill/>
            <a:miter lim="800000"/>
            <a:headEnd/>
            <a:tailEnd/>
          </a:ln>
        </p:spPr>
      </p:pic>
      <p:pic>
        <p:nvPicPr>
          <p:cNvPr id="29705" name="Picture 2" descr="C:\Users\Olivier\AppData\Local\Microsoft\Windows\Temporary Internet Files\Content.IE5\E2BPTXE8\MC900432567[1].png"/>
          <p:cNvPicPr>
            <a:picLocks noChangeAspect="1" noChangeArrowheads="1"/>
          </p:cNvPicPr>
          <p:nvPr/>
        </p:nvPicPr>
        <p:blipFill>
          <a:blip r:embed="rId3"/>
          <a:srcRect/>
          <a:stretch>
            <a:fillRect/>
          </a:stretch>
        </p:blipFill>
        <p:spPr bwMode="auto">
          <a:xfrm>
            <a:off x="6072188" y="1714500"/>
            <a:ext cx="785812" cy="785813"/>
          </a:xfrm>
          <a:prstGeom prst="rect">
            <a:avLst/>
          </a:prstGeom>
          <a:noFill/>
          <a:ln w="9525">
            <a:noFill/>
            <a:miter lim="800000"/>
            <a:headEnd/>
            <a:tailEnd/>
          </a:ln>
        </p:spPr>
      </p:pic>
      <p:pic>
        <p:nvPicPr>
          <p:cNvPr id="29706" name="Picture 2" descr="C:\Program Files\Microsoft Office\MEDIA\CAGCAT10\j0285750.wmf"/>
          <p:cNvPicPr>
            <a:picLocks noChangeAspect="1" noChangeArrowheads="1"/>
          </p:cNvPicPr>
          <p:nvPr/>
        </p:nvPicPr>
        <p:blipFill>
          <a:blip r:embed="rId2"/>
          <a:srcRect/>
          <a:stretch>
            <a:fillRect/>
          </a:stretch>
        </p:blipFill>
        <p:spPr bwMode="auto">
          <a:xfrm>
            <a:off x="5143500" y="3143250"/>
            <a:ext cx="1171575" cy="719138"/>
          </a:xfrm>
          <a:prstGeom prst="rect">
            <a:avLst/>
          </a:prstGeom>
          <a:noFill/>
          <a:ln w="9525">
            <a:noFill/>
            <a:miter lim="800000"/>
            <a:headEnd/>
            <a:tailEnd/>
          </a:ln>
        </p:spPr>
      </p:pic>
      <p:pic>
        <p:nvPicPr>
          <p:cNvPr id="29707" name="Picture 4" descr="C:\Users\Olivier\AppData\Local\Microsoft\Windows\Temporary Internet Files\Content.IE5\V6YZDP1G\MC910221694[1].jpg"/>
          <p:cNvPicPr>
            <a:picLocks noChangeAspect="1" noChangeArrowheads="1"/>
          </p:cNvPicPr>
          <p:nvPr/>
        </p:nvPicPr>
        <p:blipFill>
          <a:blip r:embed="rId4"/>
          <a:srcRect/>
          <a:stretch>
            <a:fillRect/>
          </a:stretch>
        </p:blipFill>
        <p:spPr bwMode="auto">
          <a:xfrm>
            <a:off x="6858000" y="1357313"/>
            <a:ext cx="928688" cy="696912"/>
          </a:xfrm>
          <a:prstGeom prst="rect">
            <a:avLst/>
          </a:prstGeom>
          <a:noFill/>
          <a:ln w="9525">
            <a:noFill/>
            <a:miter lim="800000"/>
            <a:headEnd/>
            <a:tailEnd/>
          </a:ln>
        </p:spPr>
      </p:pic>
      <p:sp>
        <p:nvSpPr>
          <p:cNvPr id="29708" name="ZoneTexte 13"/>
          <p:cNvSpPr txBox="1">
            <a:spLocks noChangeArrowheads="1"/>
          </p:cNvSpPr>
          <p:nvPr/>
        </p:nvSpPr>
        <p:spPr bwMode="auto">
          <a:xfrm>
            <a:off x="714375" y="2571750"/>
            <a:ext cx="1428750" cy="646113"/>
          </a:xfrm>
          <a:prstGeom prst="rect">
            <a:avLst/>
          </a:prstGeom>
          <a:noFill/>
          <a:ln w="9525">
            <a:noFill/>
            <a:miter lim="800000"/>
            <a:headEnd/>
            <a:tailEnd/>
          </a:ln>
        </p:spPr>
        <p:txBody>
          <a:bodyPr wrap="none">
            <a:spAutoFit/>
          </a:bodyPr>
          <a:lstStyle/>
          <a:p>
            <a:pPr algn="ctr"/>
            <a:r>
              <a:rPr lang="fr-FR"/>
              <a:t>Réseau </a:t>
            </a:r>
          </a:p>
          <a:p>
            <a:pPr algn="ctr"/>
            <a:r>
              <a:rPr lang="fr-FR"/>
              <a:t>administratif</a:t>
            </a:r>
          </a:p>
        </p:txBody>
      </p:sp>
      <p:sp>
        <p:nvSpPr>
          <p:cNvPr id="29709" name="ZoneTexte 14"/>
          <p:cNvSpPr txBox="1">
            <a:spLocks noChangeArrowheads="1"/>
          </p:cNvSpPr>
          <p:nvPr/>
        </p:nvSpPr>
        <p:spPr bwMode="auto">
          <a:xfrm>
            <a:off x="714375" y="5072063"/>
            <a:ext cx="1517650" cy="646112"/>
          </a:xfrm>
          <a:prstGeom prst="rect">
            <a:avLst/>
          </a:prstGeom>
          <a:noFill/>
          <a:ln w="9525">
            <a:noFill/>
            <a:miter lim="800000"/>
            <a:headEnd/>
            <a:tailEnd/>
          </a:ln>
        </p:spPr>
        <p:txBody>
          <a:bodyPr wrap="none">
            <a:spAutoFit/>
          </a:bodyPr>
          <a:lstStyle/>
          <a:p>
            <a:pPr algn="ctr"/>
            <a:r>
              <a:rPr lang="fr-FR"/>
              <a:t>Réseau </a:t>
            </a:r>
          </a:p>
          <a:p>
            <a:pPr algn="ctr"/>
            <a:r>
              <a:rPr lang="fr-FR"/>
              <a:t>pédagogique</a:t>
            </a:r>
          </a:p>
        </p:txBody>
      </p:sp>
      <p:sp>
        <p:nvSpPr>
          <p:cNvPr id="29710" name="ZoneTexte 15"/>
          <p:cNvSpPr txBox="1">
            <a:spLocks noChangeArrowheads="1"/>
          </p:cNvSpPr>
          <p:nvPr/>
        </p:nvSpPr>
        <p:spPr bwMode="auto">
          <a:xfrm>
            <a:off x="5357813" y="3929063"/>
            <a:ext cx="749300" cy="369887"/>
          </a:xfrm>
          <a:prstGeom prst="rect">
            <a:avLst/>
          </a:prstGeom>
          <a:noFill/>
          <a:ln w="9525">
            <a:noFill/>
            <a:miter lim="800000"/>
            <a:headEnd/>
            <a:tailEnd/>
          </a:ln>
        </p:spPr>
        <p:txBody>
          <a:bodyPr wrap="none">
            <a:spAutoFit/>
          </a:bodyPr>
          <a:lstStyle/>
          <a:p>
            <a:pPr algn="ctr"/>
            <a:r>
              <a:rPr lang="fr-FR"/>
              <a:t>DMZ </a:t>
            </a:r>
          </a:p>
        </p:txBody>
      </p:sp>
      <p:sp>
        <p:nvSpPr>
          <p:cNvPr id="17" name="Flèche droite 16"/>
          <p:cNvSpPr/>
          <p:nvPr/>
        </p:nvSpPr>
        <p:spPr>
          <a:xfrm rot="1129972">
            <a:off x="1974850" y="2416175"/>
            <a:ext cx="3076575" cy="357188"/>
          </a:xfrm>
          <a:prstGeom prst="rightArrow">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endParaRPr lang="fr-FR"/>
          </a:p>
        </p:txBody>
      </p:sp>
      <p:sp>
        <p:nvSpPr>
          <p:cNvPr id="29712" name="ZoneTexte 17"/>
          <p:cNvSpPr txBox="1">
            <a:spLocks noChangeArrowheads="1"/>
          </p:cNvSpPr>
          <p:nvPr/>
        </p:nvSpPr>
        <p:spPr bwMode="auto">
          <a:xfrm>
            <a:off x="4857750" y="2500313"/>
            <a:ext cx="1711325" cy="646112"/>
          </a:xfrm>
          <a:prstGeom prst="rect">
            <a:avLst/>
          </a:prstGeom>
          <a:noFill/>
          <a:ln w="9525">
            <a:noFill/>
            <a:miter lim="800000"/>
            <a:headEnd/>
            <a:tailEnd/>
          </a:ln>
        </p:spPr>
        <p:txBody>
          <a:bodyPr wrap="none">
            <a:spAutoFit/>
          </a:bodyPr>
          <a:lstStyle/>
          <a:p>
            <a:pPr algn="ctr"/>
            <a:r>
              <a:rPr lang="fr-FR"/>
              <a:t>Serveur Amon </a:t>
            </a:r>
          </a:p>
          <a:p>
            <a:pPr algn="ctr"/>
            <a:r>
              <a:rPr lang="fr-FR"/>
              <a:t>EOLE NG</a:t>
            </a:r>
          </a:p>
        </p:txBody>
      </p:sp>
      <p:sp>
        <p:nvSpPr>
          <p:cNvPr id="19" name="Flèche droite 18"/>
          <p:cNvSpPr/>
          <p:nvPr/>
        </p:nvSpPr>
        <p:spPr>
          <a:xfrm rot="19936384">
            <a:off x="1973263" y="3889375"/>
            <a:ext cx="3162300" cy="357188"/>
          </a:xfrm>
          <a:prstGeom prst="rightArrow">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endParaRPr lang="fr-FR"/>
          </a:p>
        </p:txBody>
      </p:sp>
      <p:sp>
        <p:nvSpPr>
          <p:cNvPr id="29714" name="ZoneTexte 19"/>
          <p:cNvSpPr txBox="1">
            <a:spLocks noChangeArrowheads="1"/>
          </p:cNvSpPr>
          <p:nvPr/>
        </p:nvSpPr>
        <p:spPr bwMode="auto">
          <a:xfrm>
            <a:off x="7715250" y="1214438"/>
            <a:ext cx="1428750" cy="923925"/>
          </a:xfrm>
          <a:prstGeom prst="rect">
            <a:avLst/>
          </a:prstGeom>
          <a:noFill/>
          <a:ln w="9525">
            <a:noFill/>
            <a:miter lim="800000"/>
            <a:headEnd/>
            <a:tailEnd/>
          </a:ln>
        </p:spPr>
        <p:txBody>
          <a:bodyPr wrap="none">
            <a:spAutoFit/>
          </a:bodyPr>
          <a:lstStyle/>
          <a:p>
            <a:r>
              <a:rPr lang="fr-FR"/>
              <a:t>Client</a:t>
            </a:r>
          </a:p>
          <a:p>
            <a:r>
              <a:rPr lang="fr-FR"/>
              <a:t>Extérieur</a:t>
            </a:r>
          </a:p>
          <a:p>
            <a:r>
              <a:rPr lang="fr-FR"/>
              <a:t>(professeur)</a:t>
            </a:r>
          </a:p>
        </p:txBody>
      </p:sp>
      <p:pic>
        <p:nvPicPr>
          <p:cNvPr id="29715" name="Picture 5"/>
          <p:cNvPicPr>
            <a:picLocks noChangeAspect="1" noChangeArrowheads="1"/>
          </p:cNvPicPr>
          <p:nvPr/>
        </p:nvPicPr>
        <p:blipFill>
          <a:blip r:embed="rId5"/>
          <a:srcRect/>
          <a:stretch>
            <a:fillRect/>
          </a:stretch>
        </p:blipFill>
        <p:spPr bwMode="auto">
          <a:xfrm>
            <a:off x="5286375" y="4214813"/>
            <a:ext cx="857250" cy="736600"/>
          </a:xfrm>
          <a:prstGeom prst="rect">
            <a:avLst/>
          </a:prstGeom>
          <a:noFill/>
          <a:ln w="9525">
            <a:noFill/>
            <a:miter lim="800000"/>
            <a:headEnd/>
            <a:tailEnd/>
          </a:ln>
        </p:spPr>
      </p:pic>
      <p:sp>
        <p:nvSpPr>
          <p:cNvPr id="22" name="ZoneTexte 21"/>
          <p:cNvSpPr txBox="1"/>
          <p:nvPr/>
        </p:nvSpPr>
        <p:spPr>
          <a:xfrm>
            <a:off x="6429375" y="2428875"/>
            <a:ext cx="2714625" cy="2308225"/>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defRPr/>
            </a:pPr>
            <a:r>
              <a:rPr lang="fr-FR" dirty="0"/>
              <a:t>Le NAS est placé en DMZ, zone démilitarisée il devrait être accessible depuis l’extérieur à priori par VPN pour les mises à jour et l’utilisation par les professeurs. (attente réponse DSI)</a:t>
            </a:r>
          </a:p>
        </p:txBody>
      </p:sp>
      <p:sp>
        <p:nvSpPr>
          <p:cNvPr id="29717" name="ZoneTexte 22"/>
          <p:cNvSpPr txBox="1">
            <a:spLocks noChangeArrowheads="1"/>
          </p:cNvSpPr>
          <p:nvPr/>
        </p:nvSpPr>
        <p:spPr bwMode="auto">
          <a:xfrm>
            <a:off x="2286000" y="4826000"/>
            <a:ext cx="6715125" cy="2032000"/>
          </a:xfrm>
          <a:prstGeom prst="rect">
            <a:avLst/>
          </a:prstGeom>
          <a:noFill/>
          <a:ln w="9525">
            <a:noFill/>
            <a:miter lim="800000"/>
            <a:headEnd/>
            <a:tailEnd/>
          </a:ln>
        </p:spPr>
        <p:txBody>
          <a:bodyPr>
            <a:spAutoFit/>
          </a:bodyPr>
          <a:lstStyle/>
          <a:p>
            <a:r>
              <a:rPr lang="fr-FR" b="1" u="sng"/>
              <a:t>Principes de la DMZ : </a:t>
            </a:r>
          </a:p>
          <a:p>
            <a:pPr>
              <a:buFontTx/>
              <a:buChar char="-"/>
            </a:pPr>
            <a:r>
              <a:rPr lang="fr-FR"/>
              <a:t> Les réseaux pédagogiques et administratifs peuvent accéder à la DMZ ;</a:t>
            </a:r>
          </a:p>
          <a:p>
            <a:pPr>
              <a:buFontTx/>
              <a:buChar char="-"/>
            </a:pPr>
            <a:r>
              <a:rPr lang="fr-FR"/>
              <a:t> La DMZ ne voit pas les réseaux administratifs et pédagogiques</a:t>
            </a:r>
          </a:p>
          <a:p>
            <a:r>
              <a:rPr lang="fr-FR"/>
              <a:t>(sécurité) ;</a:t>
            </a:r>
          </a:p>
          <a:p>
            <a:r>
              <a:rPr lang="fr-FR"/>
              <a:t>- La DMZ est accessible depuis l’extérieur après ouverture des ports sur Amon.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lstStyle/>
          <a:p>
            <a:r>
              <a:rPr lang="fr-FR" smtClean="0"/>
              <a:t>La création des comptes sur le NAS</a:t>
            </a:r>
          </a:p>
        </p:txBody>
      </p:sp>
      <p:sp>
        <p:nvSpPr>
          <p:cNvPr id="5" name="Espace réservé du numéro de diapositive 4"/>
          <p:cNvSpPr>
            <a:spLocks noGrp="1"/>
          </p:cNvSpPr>
          <p:nvPr>
            <p:ph type="sldNum" sz="quarter" idx="12"/>
          </p:nvPr>
        </p:nvSpPr>
        <p:spPr/>
        <p:txBody>
          <a:bodyPr>
            <a:normAutofit lnSpcReduction="10000"/>
          </a:bodyPr>
          <a:lstStyle/>
          <a:p>
            <a:pPr>
              <a:defRPr/>
            </a:pPr>
            <a:fld id="{FE134EC5-2142-48C2-868B-691DE4E2B57D}" type="slidenum">
              <a:rPr lang="fr-FR" smtClean="0"/>
              <a:pPr>
                <a:defRPr/>
              </a:pPr>
              <a:t>22</a:t>
            </a:fld>
            <a:endParaRPr lang="fr-FR" dirty="0"/>
          </a:p>
        </p:txBody>
      </p:sp>
      <p:pic>
        <p:nvPicPr>
          <p:cNvPr id="30724" name="Picture 5"/>
          <p:cNvPicPr>
            <a:picLocks noChangeAspect="1" noChangeArrowheads="1"/>
          </p:cNvPicPr>
          <p:nvPr/>
        </p:nvPicPr>
        <p:blipFill>
          <a:blip r:embed="rId2"/>
          <a:srcRect/>
          <a:stretch>
            <a:fillRect/>
          </a:stretch>
        </p:blipFill>
        <p:spPr bwMode="auto">
          <a:xfrm>
            <a:off x="3419475" y="1125538"/>
            <a:ext cx="5364163" cy="3684587"/>
          </a:xfrm>
          <a:prstGeom prst="rect">
            <a:avLst/>
          </a:prstGeom>
          <a:noFill/>
          <a:ln w="9525">
            <a:noFill/>
            <a:miter lim="800000"/>
            <a:headEnd/>
            <a:tailEnd/>
          </a:ln>
        </p:spPr>
      </p:pic>
      <p:pic>
        <p:nvPicPr>
          <p:cNvPr id="30725" name="Picture 7" descr="http://www.pfinfo.fr/aidegen/images/syno16.png"/>
          <p:cNvPicPr>
            <a:picLocks noChangeAspect="1" noChangeArrowheads="1"/>
          </p:cNvPicPr>
          <p:nvPr/>
        </p:nvPicPr>
        <p:blipFill>
          <a:blip r:embed="rId3"/>
          <a:srcRect/>
          <a:stretch>
            <a:fillRect/>
          </a:stretch>
        </p:blipFill>
        <p:spPr bwMode="auto">
          <a:xfrm>
            <a:off x="107950" y="1557338"/>
            <a:ext cx="3214688" cy="2447925"/>
          </a:xfrm>
          <a:prstGeom prst="rect">
            <a:avLst/>
          </a:prstGeom>
          <a:noFill/>
          <a:ln w="9525">
            <a:noFill/>
            <a:miter lim="800000"/>
            <a:headEnd/>
            <a:tailEnd/>
          </a:ln>
        </p:spPr>
      </p:pic>
      <p:sp>
        <p:nvSpPr>
          <p:cNvPr id="30726" name="ZoneTexte 6"/>
          <p:cNvSpPr txBox="1">
            <a:spLocks noChangeArrowheads="1"/>
          </p:cNvSpPr>
          <p:nvPr/>
        </p:nvSpPr>
        <p:spPr bwMode="auto">
          <a:xfrm>
            <a:off x="395288" y="4868863"/>
            <a:ext cx="7561262" cy="1477962"/>
          </a:xfrm>
          <a:prstGeom prst="rect">
            <a:avLst/>
          </a:prstGeom>
          <a:noFill/>
          <a:ln w="9525">
            <a:noFill/>
            <a:miter lim="800000"/>
            <a:headEnd/>
            <a:tailEnd/>
          </a:ln>
        </p:spPr>
        <p:txBody>
          <a:bodyPr>
            <a:spAutoFit/>
          </a:bodyPr>
          <a:lstStyle/>
          <a:p>
            <a:r>
              <a:rPr lang="fr-FR"/>
              <a:t>Il est possible de créer les comptes des élèves sur le NAS, soit à partir d’un fichier SCONET (Siècle) soit à partir d’un fichier CSV.</a:t>
            </a:r>
          </a:p>
          <a:p>
            <a:r>
              <a:rPr lang="fr-FR"/>
              <a:t>Il est possible de créer les comptes des enseignants à partir d’un fichier CSV</a:t>
            </a:r>
          </a:p>
          <a:p>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p:txBody>
          <a:bodyPr/>
          <a:lstStyle/>
          <a:p>
            <a:r>
              <a:rPr lang="fr-FR" smtClean="0"/>
              <a:t>Exemple : suivi de l’activité Achats-Ventes</a:t>
            </a:r>
          </a:p>
        </p:txBody>
      </p:sp>
      <p:sp>
        <p:nvSpPr>
          <p:cNvPr id="5" name="Espace réservé du numéro de diapositive 4"/>
          <p:cNvSpPr>
            <a:spLocks noGrp="1"/>
          </p:cNvSpPr>
          <p:nvPr>
            <p:ph type="sldNum" sz="quarter" idx="12"/>
          </p:nvPr>
        </p:nvSpPr>
        <p:spPr/>
        <p:txBody>
          <a:bodyPr>
            <a:normAutofit lnSpcReduction="10000"/>
          </a:bodyPr>
          <a:lstStyle/>
          <a:p>
            <a:pPr>
              <a:defRPr/>
            </a:pPr>
            <a:fld id="{5C77ED61-1F0B-4E37-81E7-33114E10711F}" type="slidenum">
              <a:rPr lang="fr-FR" smtClean="0"/>
              <a:pPr>
                <a:defRPr/>
              </a:pPr>
              <a:t>23</a:t>
            </a:fld>
            <a:endParaRPr lang="fr-FR" dirty="0"/>
          </a:p>
        </p:txBody>
      </p:sp>
      <p:pic>
        <p:nvPicPr>
          <p:cNvPr id="31748" name="Picture 2" descr="http://www.pfinfo.fr/aidegen/images/circuit1.png"/>
          <p:cNvPicPr>
            <a:picLocks noChangeAspect="1" noChangeArrowheads="1"/>
          </p:cNvPicPr>
          <p:nvPr/>
        </p:nvPicPr>
        <p:blipFill>
          <a:blip r:embed="rId2"/>
          <a:srcRect/>
          <a:stretch>
            <a:fillRect/>
          </a:stretch>
        </p:blipFill>
        <p:spPr bwMode="auto">
          <a:xfrm>
            <a:off x="785813" y="1357313"/>
            <a:ext cx="7786687" cy="3854450"/>
          </a:xfrm>
          <a:prstGeom prst="rect">
            <a:avLst/>
          </a:prstGeom>
          <a:noFill/>
          <a:ln w="9525">
            <a:noFill/>
            <a:miter lim="800000"/>
            <a:headEnd/>
            <a:tailEnd/>
          </a:ln>
        </p:spPr>
      </p:pic>
      <p:sp>
        <p:nvSpPr>
          <p:cNvPr id="31749" name="ZoneTexte 6"/>
          <p:cNvSpPr txBox="1">
            <a:spLocks noChangeArrowheads="1"/>
          </p:cNvSpPr>
          <p:nvPr/>
        </p:nvSpPr>
        <p:spPr bwMode="auto">
          <a:xfrm>
            <a:off x="6643688" y="5429250"/>
            <a:ext cx="1766887" cy="276225"/>
          </a:xfrm>
          <a:prstGeom prst="rect">
            <a:avLst/>
          </a:prstGeom>
          <a:noFill/>
          <a:ln w="9525">
            <a:noFill/>
            <a:miter lim="800000"/>
            <a:headEnd/>
            <a:tailEnd/>
          </a:ln>
        </p:spPr>
        <p:txBody>
          <a:bodyPr wrap="none">
            <a:spAutoFit/>
          </a:bodyPr>
          <a:lstStyle/>
          <a:p>
            <a:r>
              <a:rPr lang="fr-FR" sz="1200"/>
              <a:t>Source : Patrick FEINE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p:txBody>
          <a:bodyPr/>
          <a:lstStyle/>
          <a:p>
            <a:r>
              <a:rPr lang="fr-FR" smtClean="0"/>
              <a:t>Vue d’ensemble des activités pour un groupe de 3-4 élèves.</a:t>
            </a:r>
          </a:p>
        </p:txBody>
      </p:sp>
      <p:sp>
        <p:nvSpPr>
          <p:cNvPr id="5" name="Espace réservé du numéro de diapositive 4"/>
          <p:cNvSpPr>
            <a:spLocks noGrp="1"/>
          </p:cNvSpPr>
          <p:nvPr>
            <p:ph type="sldNum" sz="quarter" idx="12"/>
          </p:nvPr>
        </p:nvSpPr>
        <p:spPr/>
        <p:txBody>
          <a:bodyPr>
            <a:normAutofit lnSpcReduction="10000"/>
          </a:bodyPr>
          <a:lstStyle/>
          <a:p>
            <a:pPr>
              <a:defRPr/>
            </a:pPr>
            <a:fld id="{A76069E8-3632-4639-8646-619FEDB00227}" type="slidenum">
              <a:rPr lang="fr-FR" smtClean="0"/>
              <a:pPr>
                <a:defRPr/>
              </a:pPr>
              <a:t>24</a:t>
            </a:fld>
            <a:endParaRPr lang="fr-FR" dirty="0"/>
          </a:p>
        </p:txBody>
      </p:sp>
      <p:pic>
        <p:nvPicPr>
          <p:cNvPr id="32772" name="Picture 2" descr="http://www.pfinfo.fr/aidegen/images/circuit2bis.png"/>
          <p:cNvPicPr>
            <a:picLocks noChangeAspect="1" noChangeArrowheads="1"/>
          </p:cNvPicPr>
          <p:nvPr/>
        </p:nvPicPr>
        <p:blipFill>
          <a:blip r:embed="rId2"/>
          <a:srcRect/>
          <a:stretch>
            <a:fillRect/>
          </a:stretch>
        </p:blipFill>
        <p:spPr bwMode="auto">
          <a:xfrm>
            <a:off x="785813" y="1143000"/>
            <a:ext cx="7500937" cy="5135563"/>
          </a:xfrm>
          <a:prstGeom prst="rect">
            <a:avLst/>
          </a:prstGeom>
          <a:noFill/>
          <a:ln w="9525">
            <a:noFill/>
            <a:miter lim="800000"/>
            <a:headEnd/>
            <a:tailEnd/>
          </a:ln>
        </p:spPr>
      </p:pic>
      <p:sp>
        <p:nvSpPr>
          <p:cNvPr id="32773" name="ZoneTexte 6"/>
          <p:cNvSpPr txBox="1">
            <a:spLocks noChangeArrowheads="1"/>
          </p:cNvSpPr>
          <p:nvPr/>
        </p:nvSpPr>
        <p:spPr bwMode="auto">
          <a:xfrm>
            <a:off x="7000875" y="5857875"/>
            <a:ext cx="1766888" cy="276225"/>
          </a:xfrm>
          <a:prstGeom prst="rect">
            <a:avLst/>
          </a:prstGeom>
          <a:noFill/>
          <a:ln w="9525">
            <a:noFill/>
            <a:miter lim="800000"/>
            <a:headEnd/>
            <a:tailEnd/>
          </a:ln>
        </p:spPr>
        <p:txBody>
          <a:bodyPr wrap="none">
            <a:spAutoFit/>
          </a:bodyPr>
          <a:lstStyle/>
          <a:p>
            <a:r>
              <a:rPr lang="fr-FR" sz="1200"/>
              <a:t>Source : Patrick FEINE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p:txBody>
          <a:bodyPr/>
          <a:lstStyle/>
          <a:p>
            <a:r>
              <a:rPr lang="fr-FR" smtClean="0"/>
              <a:t>1</a:t>
            </a:r>
            <a:r>
              <a:rPr lang="fr-FR" baseline="30000" smtClean="0"/>
              <a:t>ère</a:t>
            </a:r>
            <a:r>
              <a:rPr lang="fr-FR" smtClean="0"/>
              <a:t> étape : réception de la commande client par courriel.</a:t>
            </a:r>
          </a:p>
        </p:txBody>
      </p:sp>
      <p:sp>
        <p:nvSpPr>
          <p:cNvPr id="5" name="Espace réservé du numéro de diapositive 4"/>
          <p:cNvSpPr>
            <a:spLocks noGrp="1"/>
          </p:cNvSpPr>
          <p:nvPr>
            <p:ph type="sldNum" sz="quarter" idx="12"/>
          </p:nvPr>
        </p:nvSpPr>
        <p:spPr/>
        <p:txBody>
          <a:bodyPr>
            <a:normAutofit lnSpcReduction="10000"/>
          </a:bodyPr>
          <a:lstStyle/>
          <a:p>
            <a:pPr>
              <a:defRPr/>
            </a:pPr>
            <a:fld id="{76B981BA-A051-4810-93AF-37B07613D76C}" type="slidenum">
              <a:rPr lang="fr-FR" smtClean="0"/>
              <a:pPr>
                <a:defRPr/>
              </a:pPr>
              <a:t>25</a:t>
            </a:fld>
            <a:endParaRPr lang="fr-FR" dirty="0"/>
          </a:p>
        </p:txBody>
      </p:sp>
      <p:pic>
        <p:nvPicPr>
          <p:cNvPr id="33796" name="Picture 2"/>
          <p:cNvPicPr>
            <a:picLocks noChangeAspect="1" noChangeArrowheads="1"/>
          </p:cNvPicPr>
          <p:nvPr/>
        </p:nvPicPr>
        <p:blipFill>
          <a:blip r:embed="rId2"/>
          <a:srcRect/>
          <a:stretch>
            <a:fillRect/>
          </a:stretch>
        </p:blipFill>
        <p:spPr bwMode="auto">
          <a:xfrm>
            <a:off x="857250" y="1143000"/>
            <a:ext cx="7572375" cy="5153025"/>
          </a:xfrm>
          <a:prstGeom prst="rect">
            <a:avLst/>
          </a:prstGeom>
          <a:noFill/>
          <a:ln w="9525">
            <a:noFill/>
            <a:miter lim="800000"/>
            <a:headEnd/>
            <a:tailEnd/>
          </a:ln>
        </p:spPr>
      </p:pic>
      <p:sp>
        <p:nvSpPr>
          <p:cNvPr id="33797" name="ZoneTexte 6"/>
          <p:cNvSpPr txBox="1">
            <a:spLocks noChangeArrowheads="1"/>
          </p:cNvSpPr>
          <p:nvPr/>
        </p:nvSpPr>
        <p:spPr bwMode="auto">
          <a:xfrm>
            <a:off x="6643688" y="5786438"/>
            <a:ext cx="1766887" cy="276225"/>
          </a:xfrm>
          <a:prstGeom prst="rect">
            <a:avLst/>
          </a:prstGeom>
          <a:noFill/>
          <a:ln w="9525">
            <a:noFill/>
            <a:miter lim="800000"/>
            <a:headEnd/>
            <a:tailEnd/>
          </a:ln>
        </p:spPr>
        <p:txBody>
          <a:bodyPr wrap="none">
            <a:spAutoFit/>
          </a:bodyPr>
          <a:lstStyle/>
          <a:p>
            <a:r>
              <a:rPr lang="fr-FR" sz="1200"/>
              <a:t>Source : Patrick FEINE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p:txBody>
          <a:bodyPr/>
          <a:lstStyle/>
          <a:p>
            <a:r>
              <a:rPr lang="fr-FR" smtClean="0"/>
              <a:t>2</a:t>
            </a:r>
            <a:r>
              <a:rPr lang="fr-FR" baseline="30000" smtClean="0"/>
              <a:t>ème</a:t>
            </a:r>
            <a:r>
              <a:rPr lang="fr-FR" smtClean="0"/>
              <a:t> étape : la commande fournisseur</a:t>
            </a:r>
          </a:p>
        </p:txBody>
      </p:sp>
      <p:sp>
        <p:nvSpPr>
          <p:cNvPr id="5" name="Espace réservé du numéro de diapositive 4"/>
          <p:cNvSpPr>
            <a:spLocks noGrp="1"/>
          </p:cNvSpPr>
          <p:nvPr>
            <p:ph type="sldNum" sz="quarter" idx="12"/>
          </p:nvPr>
        </p:nvSpPr>
        <p:spPr/>
        <p:txBody>
          <a:bodyPr>
            <a:normAutofit lnSpcReduction="10000"/>
          </a:bodyPr>
          <a:lstStyle/>
          <a:p>
            <a:pPr>
              <a:defRPr/>
            </a:pPr>
            <a:fld id="{FEEECCBA-EA96-4A1A-96FF-DECE317C369B}" type="slidenum">
              <a:rPr lang="fr-FR" smtClean="0"/>
              <a:pPr>
                <a:defRPr/>
              </a:pPr>
              <a:t>26</a:t>
            </a:fld>
            <a:endParaRPr lang="fr-FR" dirty="0"/>
          </a:p>
        </p:txBody>
      </p:sp>
      <p:pic>
        <p:nvPicPr>
          <p:cNvPr id="34820" name="Picture 6"/>
          <p:cNvPicPr>
            <a:picLocks noChangeAspect="1" noChangeArrowheads="1"/>
          </p:cNvPicPr>
          <p:nvPr/>
        </p:nvPicPr>
        <p:blipFill>
          <a:blip r:embed="rId2"/>
          <a:srcRect/>
          <a:stretch>
            <a:fillRect/>
          </a:stretch>
        </p:blipFill>
        <p:spPr bwMode="auto">
          <a:xfrm>
            <a:off x="539750" y="981075"/>
            <a:ext cx="7704138" cy="5230813"/>
          </a:xfrm>
          <a:prstGeom prst="rect">
            <a:avLst/>
          </a:prstGeom>
          <a:noFill/>
          <a:ln w="9525">
            <a:noFill/>
            <a:miter lim="800000"/>
            <a:headEnd/>
            <a:tailEnd/>
          </a:ln>
        </p:spPr>
      </p:pic>
      <p:sp>
        <p:nvSpPr>
          <p:cNvPr id="34821" name="ZoneTexte 6"/>
          <p:cNvSpPr txBox="1">
            <a:spLocks noChangeArrowheads="1"/>
          </p:cNvSpPr>
          <p:nvPr/>
        </p:nvSpPr>
        <p:spPr bwMode="auto">
          <a:xfrm>
            <a:off x="6643688" y="5786438"/>
            <a:ext cx="1766887" cy="276225"/>
          </a:xfrm>
          <a:prstGeom prst="rect">
            <a:avLst/>
          </a:prstGeom>
          <a:noFill/>
          <a:ln w="9525">
            <a:noFill/>
            <a:miter lim="800000"/>
            <a:headEnd/>
            <a:tailEnd/>
          </a:ln>
        </p:spPr>
        <p:txBody>
          <a:bodyPr wrap="none">
            <a:spAutoFit/>
          </a:bodyPr>
          <a:lstStyle/>
          <a:p>
            <a:r>
              <a:rPr lang="fr-FR" sz="1200"/>
              <a:t>Source : Patrick FEINE</a:t>
            </a:r>
          </a:p>
        </p:txBody>
      </p:sp>
      <p:sp>
        <p:nvSpPr>
          <p:cNvPr id="8" name="ZoneTexte 7"/>
          <p:cNvSpPr txBox="1"/>
          <p:nvPr/>
        </p:nvSpPr>
        <p:spPr>
          <a:xfrm>
            <a:off x="5580063" y="1916113"/>
            <a:ext cx="3024187" cy="25860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fr-FR" dirty="0"/>
              <a:t>L'entreprise travaille en flux tendus par conséquent une commande client déclenche immédiatement une commande fournisseur. Il convient alors de passer commande des produits manquants auprès du fournisseur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822325" y="115888"/>
            <a:ext cx="7521575" cy="1009650"/>
          </a:xfrm>
        </p:spPr>
        <p:txBody>
          <a:bodyPr/>
          <a:lstStyle/>
          <a:p>
            <a:r>
              <a:rPr lang="fr-FR" smtClean="0"/>
              <a:t>3</a:t>
            </a:r>
            <a:r>
              <a:rPr lang="fr-FR" baseline="30000" smtClean="0"/>
              <a:t>ème</a:t>
            </a:r>
            <a:r>
              <a:rPr lang="fr-FR" smtClean="0"/>
              <a:t> étape :Réception des marchandises, facturation</a:t>
            </a:r>
          </a:p>
        </p:txBody>
      </p:sp>
      <p:sp>
        <p:nvSpPr>
          <p:cNvPr id="5" name="Espace réservé du numéro de diapositive 4"/>
          <p:cNvSpPr>
            <a:spLocks noGrp="1"/>
          </p:cNvSpPr>
          <p:nvPr>
            <p:ph type="sldNum" sz="quarter" idx="12"/>
          </p:nvPr>
        </p:nvSpPr>
        <p:spPr/>
        <p:txBody>
          <a:bodyPr>
            <a:normAutofit lnSpcReduction="10000"/>
          </a:bodyPr>
          <a:lstStyle/>
          <a:p>
            <a:pPr>
              <a:defRPr/>
            </a:pPr>
            <a:fld id="{3FC507B5-AB94-46E5-B960-7F0CE0392322}" type="slidenum">
              <a:rPr lang="fr-FR" smtClean="0"/>
              <a:pPr>
                <a:defRPr/>
              </a:pPr>
              <a:t>27</a:t>
            </a:fld>
            <a:endParaRPr lang="fr-FR" dirty="0"/>
          </a:p>
        </p:txBody>
      </p:sp>
      <p:pic>
        <p:nvPicPr>
          <p:cNvPr id="35844" name="Picture 2"/>
          <p:cNvPicPr>
            <a:picLocks noChangeAspect="1" noChangeArrowheads="1"/>
          </p:cNvPicPr>
          <p:nvPr/>
        </p:nvPicPr>
        <p:blipFill>
          <a:blip r:embed="rId2"/>
          <a:srcRect/>
          <a:stretch>
            <a:fillRect/>
          </a:stretch>
        </p:blipFill>
        <p:spPr bwMode="auto">
          <a:xfrm>
            <a:off x="179388" y="1052513"/>
            <a:ext cx="7488237" cy="5089525"/>
          </a:xfrm>
          <a:prstGeom prst="rect">
            <a:avLst/>
          </a:prstGeom>
          <a:noFill/>
          <a:ln w="9525">
            <a:noFill/>
            <a:miter lim="800000"/>
            <a:headEnd/>
            <a:tailEnd/>
          </a:ln>
        </p:spPr>
      </p:pic>
      <p:sp>
        <p:nvSpPr>
          <p:cNvPr id="8" name="ZoneTexte 7"/>
          <p:cNvSpPr txBox="1"/>
          <p:nvPr/>
        </p:nvSpPr>
        <p:spPr>
          <a:xfrm>
            <a:off x="4211638" y="1844675"/>
            <a:ext cx="4681537" cy="17541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fr-FR" dirty="0"/>
              <a:t>Les commandes fournisseurs sont par la suite réceptionnées par le magasinier qui en informe le gestionnaire administratif des achats pour qu'il enregistre l'entrée en stock. Le gestionnaire administratif a en charge le contrôle de la facture fournisseur.</a:t>
            </a:r>
          </a:p>
        </p:txBody>
      </p:sp>
      <p:sp>
        <p:nvSpPr>
          <p:cNvPr id="35846" name="ZoneTexte 8"/>
          <p:cNvSpPr txBox="1">
            <a:spLocks noChangeArrowheads="1"/>
          </p:cNvSpPr>
          <p:nvPr/>
        </p:nvSpPr>
        <p:spPr bwMode="auto">
          <a:xfrm>
            <a:off x="6643688" y="5786438"/>
            <a:ext cx="1766887" cy="276225"/>
          </a:xfrm>
          <a:prstGeom prst="rect">
            <a:avLst/>
          </a:prstGeom>
          <a:noFill/>
          <a:ln w="9525">
            <a:noFill/>
            <a:miter lim="800000"/>
            <a:headEnd/>
            <a:tailEnd/>
          </a:ln>
        </p:spPr>
        <p:txBody>
          <a:bodyPr wrap="none">
            <a:spAutoFit/>
          </a:bodyPr>
          <a:lstStyle/>
          <a:p>
            <a:r>
              <a:rPr lang="fr-FR" sz="1200"/>
              <a:t>Source : Patrick FEINE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p:txBody>
          <a:bodyPr/>
          <a:lstStyle/>
          <a:p>
            <a:r>
              <a:rPr lang="fr-FR" smtClean="0"/>
              <a:t>4</a:t>
            </a:r>
            <a:r>
              <a:rPr lang="fr-FR" baseline="30000" smtClean="0"/>
              <a:t>ème</a:t>
            </a:r>
            <a:r>
              <a:rPr lang="fr-FR" smtClean="0"/>
              <a:t> étape : Livraison du client </a:t>
            </a:r>
          </a:p>
        </p:txBody>
      </p:sp>
      <p:sp>
        <p:nvSpPr>
          <p:cNvPr id="5" name="Espace réservé du numéro de diapositive 4"/>
          <p:cNvSpPr>
            <a:spLocks noGrp="1"/>
          </p:cNvSpPr>
          <p:nvPr>
            <p:ph type="sldNum" sz="quarter" idx="12"/>
          </p:nvPr>
        </p:nvSpPr>
        <p:spPr/>
        <p:txBody>
          <a:bodyPr>
            <a:normAutofit lnSpcReduction="10000"/>
          </a:bodyPr>
          <a:lstStyle/>
          <a:p>
            <a:pPr>
              <a:defRPr/>
            </a:pPr>
            <a:fld id="{EAAB7C7C-4F38-4B39-9C33-DDEB1BB50911}" type="slidenum">
              <a:rPr lang="fr-FR" smtClean="0"/>
              <a:pPr>
                <a:defRPr/>
              </a:pPr>
              <a:t>28</a:t>
            </a:fld>
            <a:endParaRPr lang="fr-FR" dirty="0"/>
          </a:p>
        </p:txBody>
      </p:sp>
      <p:pic>
        <p:nvPicPr>
          <p:cNvPr id="36868" name="Picture 2"/>
          <p:cNvPicPr>
            <a:picLocks noChangeAspect="1" noChangeArrowheads="1"/>
          </p:cNvPicPr>
          <p:nvPr/>
        </p:nvPicPr>
        <p:blipFill>
          <a:blip r:embed="rId2"/>
          <a:srcRect/>
          <a:stretch>
            <a:fillRect/>
          </a:stretch>
        </p:blipFill>
        <p:spPr bwMode="auto">
          <a:xfrm>
            <a:off x="323850" y="908050"/>
            <a:ext cx="8208963" cy="5329238"/>
          </a:xfrm>
          <a:prstGeom prst="rect">
            <a:avLst/>
          </a:prstGeom>
          <a:noFill/>
          <a:ln w="9525">
            <a:noFill/>
            <a:miter lim="800000"/>
            <a:headEnd/>
            <a:tailEnd/>
          </a:ln>
        </p:spPr>
      </p:pic>
      <p:sp>
        <p:nvSpPr>
          <p:cNvPr id="7" name="ZoneTexte 6"/>
          <p:cNvSpPr txBox="1"/>
          <p:nvPr/>
        </p:nvSpPr>
        <p:spPr>
          <a:xfrm>
            <a:off x="4356100" y="2133600"/>
            <a:ext cx="4319588" cy="6461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fr-FR" dirty="0"/>
              <a:t>Les articles sont disponibles, le client peut être livré et la facture établie.</a:t>
            </a:r>
          </a:p>
        </p:txBody>
      </p:sp>
      <p:sp>
        <p:nvSpPr>
          <p:cNvPr id="36870" name="ZoneTexte 7"/>
          <p:cNvSpPr txBox="1">
            <a:spLocks noChangeArrowheads="1"/>
          </p:cNvSpPr>
          <p:nvPr/>
        </p:nvSpPr>
        <p:spPr bwMode="auto">
          <a:xfrm>
            <a:off x="6643688" y="5786438"/>
            <a:ext cx="1766887" cy="276225"/>
          </a:xfrm>
          <a:prstGeom prst="rect">
            <a:avLst/>
          </a:prstGeom>
          <a:noFill/>
          <a:ln w="9525">
            <a:noFill/>
            <a:miter lim="800000"/>
            <a:headEnd/>
            <a:tailEnd/>
          </a:ln>
        </p:spPr>
        <p:txBody>
          <a:bodyPr wrap="none">
            <a:spAutoFit/>
          </a:bodyPr>
          <a:lstStyle/>
          <a:p>
            <a:r>
              <a:rPr lang="fr-FR" sz="1200"/>
              <a:t>Source : Patrick FEINE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p:txBody>
          <a:bodyPr/>
          <a:lstStyle/>
          <a:p>
            <a:r>
              <a:rPr lang="fr-FR" smtClean="0"/>
              <a:t>5</a:t>
            </a:r>
            <a:r>
              <a:rPr lang="fr-FR" baseline="30000" smtClean="0"/>
              <a:t>ème</a:t>
            </a:r>
            <a:r>
              <a:rPr lang="fr-FR" smtClean="0"/>
              <a:t> étape : Règlement du fournisseur</a:t>
            </a:r>
          </a:p>
        </p:txBody>
      </p:sp>
      <p:sp>
        <p:nvSpPr>
          <p:cNvPr id="5" name="Espace réservé du numéro de diapositive 4"/>
          <p:cNvSpPr>
            <a:spLocks noGrp="1"/>
          </p:cNvSpPr>
          <p:nvPr>
            <p:ph type="sldNum" sz="quarter" idx="12"/>
          </p:nvPr>
        </p:nvSpPr>
        <p:spPr/>
        <p:txBody>
          <a:bodyPr>
            <a:normAutofit lnSpcReduction="10000"/>
          </a:bodyPr>
          <a:lstStyle/>
          <a:p>
            <a:pPr>
              <a:defRPr/>
            </a:pPr>
            <a:fld id="{1D4E0B4F-F62E-4A63-9411-522199FDCD3E}" type="slidenum">
              <a:rPr lang="fr-FR" smtClean="0"/>
              <a:pPr>
                <a:defRPr/>
              </a:pPr>
              <a:t>29</a:t>
            </a:fld>
            <a:endParaRPr lang="fr-FR" dirty="0"/>
          </a:p>
        </p:txBody>
      </p:sp>
      <p:pic>
        <p:nvPicPr>
          <p:cNvPr id="37892" name="Picture 2"/>
          <p:cNvPicPr>
            <a:picLocks noChangeAspect="1" noChangeArrowheads="1"/>
          </p:cNvPicPr>
          <p:nvPr/>
        </p:nvPicPr>
        <p:blipFill>
          <a:blip r:embed="rId2"/>
          <a:srcRect/>
          <a:stretch>
            <a:fillRect/>
          </a:stretch>
        </p:blipFill>
        <p:spPr bwMode="auto">
          <a:xfrm>
            <a:off x="323850" y="981075"/>
            <a:ext cx="8054975" cy="5259388"/>
          </a:xfrm>
          <a:prstGeom prst="rect">
            <a:avLst/>
          </a:prstGeom>
          <a:noFill/>
          <a:ln w="9525">
            <a:noFill/>
            <a:miter lim="800000"/>
            <a:headEnd/>
            <a:tailEnd/>
          </a:ln>
        </p:spPr>
      </p:pic>
      <p:sp>
        <p:nvSpPr>
          <p:cNvPr id="7" name="ZoneTexte 6"/>
          <p:cNvSpPr txBox="1"/>
          <p:nvPr/>
        </p:nvSpPr>
        <p:spPr>
          <a:xfrm>
            <a:off x="5580063" y="1484313"/>
            <a:ext cx="3313112" cy="23082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fr-FR" dirty="0"/>
              <a:t>Les factures fournisseurs approuvées par le responsable administratif sont réglées à échéance. La consultation en ligne du compte banque de l'entreprise permet de confirmer ces paiements (chèques, traites, virement, etc.).</a:t>
            </a:r>
          </a:p>
        </p:txBody>
      </p:sp>
      <p:sp>
        <p:nvSpPr>
          <p:cNvPr id="37894" name="ZoneTexte 7"/>
          <p:cNvSpPr txBox="1">
            <a:spLocks noChangeArrowheads="1"/>
          </p:cNvSpPr>
          <p:nvPr/>
        </p:nvSpPr>
        <p:spPr bwMode="auto">
          <a:xfrm>
            <a:off x="6643688" y="5786438"/>
            <a:ext cx="1766887" cy="276225"/>
          </a:xfrm>
          <a:prstGeom prst="rect">
            <a:avLst/>
          </a:prstGeom>
          <a:noFill/>
          <a:ln w="9525">
            <a:noFill/>
            <a:miter lim="800000"/>
            <a:headEnd/>
            <a:tailEnd/>
          </a:ln>
        </p:spPr>
        <p:txBody>
          <a:bodyPr wrap="none">
            <a:spAutoFit/>
          </a:bodyPr>
          <a:lstStyle/>
          <a:p>
            <a:r>
              <a:rPr lang="fr-FR" sz="1200"/>
              <a:t>Source : Patrick FEINE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p:txBody>
          <a:bodyPr/>
          <a:lstStyle/>
          <a:p>
            <a:r>
              <a:rPr lang="fr-FR" smtClean="0"/>
              <a:t>Pourquoi un PGI ?</a:t>
            </a:r>
          </a:p>
        </p:txBody>
      </p:sp>
      <p:sp>
        <p:nvSpPr>
          <p:cNvPr id="11267" name="Espace réservé du contenu 2"/>
          <p:cNvSpPr>
            <a:spLocks noGrp="1"/>
          </p:cNvSpPr>
          <p:nvPr>
            <p:ph idx="1"/>
          </p:nvPr>
        </p:nvSpPr>
        <p:spPr>
          <a:xfrm>
            <a:off x="179388" y="1052513"/>
            <a:ext cx="4464050" cy="3579812"/>
          </a:xfrm>
        </p:spPr>
        <p:txBody>
          <a:bodyPr/>
          <a:lstStyle/>
          <a:p>
            <a:pPr>
              <a:buFont typeface="Arial" charset="0"/>
              <a:buNone/>
            </a:pPr>
            <a:r>
              <a:rPr lang="fr-FR" smtClean="0">
                <a:latin typeface="Arial" charset="0"/>
                <a:cs typeface="Arial" charset="0"/>
              </a:rPr>
              <a:t>	Le Progiciel de Gestion Intégré (PGI) a longtemps été considéré comme un outil « métier » vertical capable de retracer l’ensemble des processus des grandes organisations et de s’adapter aux exigences de leurs métiers. Dès lors, ce type d’intégration dans les systèmes d’informations des organisations engendrait des coûts très importants, supportables uniquement par des structures conséquentes. Aujourd’hui les éditeurs se penchent sur le cas des petites structures en leur proposant des outils « tout en un » facilement adaptables à leur système et à un coût très intéressant.</a:t>
            </a:r>
          </a:p>
          <a:p>
            <a:pPr>
              <a:buFont typeface="Arial" charset="0"/>
              <a:buNone/>
            </a:pPr>
            <a:endParaRPr lang="fr-FR" smtClean="0"/>
          </a:p>
        </p:txBody>
      </p:sp>
      <p:sp>
        <p:nvSpPr>
          <p:cNvPr id="5" name="Espace réservé du numéro de diapositive 4"/>
          <p:cNvSpPr>
            <a:spLocks noGrp="1"/>
          </p:cNvSpPr>
          <p:nvPr>
            <p:ph type="sldNum" sz="quarter" idx="12"/>
          </p:nvPr>
        </p:nvSpPr>
        <p:spPr/>
        <p:txBody>
          <a:bodyPr>
            <a:normAutofit lnSpcReduction="10000"/>
          </a:bodyPr>
          <a:lstStyle/>
          <a:p>
            <a:pPr>
              <a:defRPr/>
            </a:pPr>
            <a:fld id="{2C5B7444-6A04-45AA-A433-B00DCD12E645}" type="slidenum">
              <a:rPr lang="fr-FR" smtClean="0"/>
              <a:pPr>
                <a:defRPr/>
              </a:pPr>
              <a:t>3</a:t>
            </a:fld>
            <a:endParaRPr lang="fr-FR" dirty="0"/>
          </a:p>
        </p:txBody>
      </p:sp>
      <p:pic>
        <p:nvPicPr>
          <p:cNvPr id="11269" name="Picture 2"/>
          <p:cNvPicPr>
            <a:picLocks noChangeAspect="1" noChangeArrowheads="1"/>
          </p:cNvPicPr>
          <p:nvPr/>
        </p:nvPicPr>
        <p:blipFill>
          <a:blip r:embed="rId2"/>
          <a:srcRect/>
          <a:stretch>
            <a:fillRect/>
          </a:stretch>
        </p:blipFill>
        <p:spPr bwMode="auto">
          <a:xfrm>
            <a:off x="4572000" y="1412875"/>
            <a:ext cx="4414838" cy="3027363"/>
          </a:xfrm>
          <a:prstGeom prst="rect">
            <a:avLst/>
          </a:prstGeom>
          <a:noFill/>
          <a:ln w="9525">
            <a:noFill/>
            <a:miter lim="800000"/>
            <a:headEnd/>
            <a:tailEnd/>
          </a:ln>
        </p:spPr>
      </p:pic>
      <p:sp>
        <p:nvSpPr>
          <p:cNvPr id="10" name="ZoneTexte 9"/>
          <p:cNvSpPr txBox="1"/>
          <p:nvPr/>
        </p:nvSpPr>
        <p:spPr>
          <a:xfrm>
            <a:off x="395288" y="5084763"/>
            <a:ext cx="8569325" cy="10779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fr-FR" sz="1600" dirty="0">
                <a:solidFill>
                  <a:srgbClr val="FF0000"/>
                </a:solidFill>
              </a:rPr>
              <a:t>À la lecture de ce constat et toujours dans le souci d’adopter une démarche prospective, l’écriture du nouveau référentiel du bac professionnel Gestion – Administration a largement pris en compte cette mutation des systèmes d’information des organisations. Le PGI devient ainsi un outil incontournable dans nos enseignements</a:t>
            </a:r>
            <a:endParaRPr lang="fr-FR" dirty="0"/>
          </a:p>
        </p:txBody>
      </p:sp>
      <p:sp>
        <p:nvSpPr>
          <p:cNvPr id="11271" name="ZoneTexte 10"/>
          <p:cNvSpPr txBox="1">
            <a:spLocks noChangeArrowheads="1"/>
          </p:cNvSpPr>
          <p:nvPr/>
        </p:nvSpPr>
        <p:spPr bwMode="auto">
          <a:xfrm>
            <a:off x="8748713" y="4005263"/>
            <a:ext cx="215900" cy="369887"/>
          </a:xfrm>
          <a:prstGeom prst="rect">
            <a:avLst/>
          </a:prstGeom>
          <a:solidFill>
            <a:schemeClr val="bg1"/>
          </a:solidFill>
          <a:ln w="9525">
            <a:noFill/>
            <a:miter lim="800000"/>
            <a:headEnd/>
            <a:tailEnd/>
          </a:ln>
        </p:spPr>
        <p:txBody>
          <a:bodyPr>
            <a:spAutoFit/>
          </a:bodyPr>
          <a:lstStyle/>
          <a:p>
            <a:endParaRPr lang="fr-FR"/>
          </a:p>
        </p:txBody>
      </p:sp>
      <p:sp>
        <p:nvSpPr>
          <p:cNvPr id="11272" name="ZoneTexte 11"/>
          <p:cNvSpPr txBox="1">
            <a:spLocks noChangeArrowheads="1"/>
          </p:cNvSpPr>
          <p:nvPr/>
        </p:nvSpPr>
        <p:spPr bwMode="auto">
          <a:xfrm>
            <a:off x="5940425" y="4292600"/>
            <a:ext cx="1766888" cy="276225"/>
          </a:xfrm>
          <a:prstGeom prst="rect">
            <a:avLst/>
          </a:prstGeom>
          <a:noFill/>
          <a:ln w="9525">
            <a:noFill/>
            <a:miter lim="800000"/>
            <a:headEnd/>
            <a:tailEnd/>
          </a:ln>
        </p:spPr>
        <p:txBody>
          <a:bodyPr wrap="none">
            <a:spAutoFit/>
          </a:bodyPr>
          <a:lstStyle/>
          <a:p>
            <a:r>
              <a:rPr lang="fr-FR" sz="1200"/>
              <a:t>Source : Patrick FEINE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p:txBody>
          <a:bodyPr/>
          <a:lstStyle/>
          <a:p>
            <a:r>
              <a:rPr lang="fr-FR" smtClean="0"/>
              <a:t>6</a:t>
            </a:r>
            <a:r>
              <a:rPr lang="fr-FR" baseline="30000" smtClean="0"/>
              <a:t>ème</a:t>
            </a:r>
            <a:r>
              <a:rPr lang="fr-FR" smtClean="0"/>
              <a:t> étape : Règlement du client</a:t>
            </a:r>
          </a:p>
        </p:txBody>
      </p:sp>
      <p:sp>
        <p:nvSpPr>
          <p:cNvPr id="5" name="Espace réservé du numéro de diapositive 4"/>
          <p:cNvSpPr>
            <a:spLocks noGrp="1"/>
          </p:cNvSpPr>
          <p:nvPr>
            <p:ph type="sldNum" sz="quarter" idx="12"/>
          </p:nvPr>
        </p:nvSpPr>
        <p:spPr/>
        <p:txBody>
          <a:bodyPr>
            <a:normAutofit lnSpcReduction="10000"/>
          </a:bodyPr>
          <a:lstStyle/>
          <a:p>
            <a:pPr>
              <a:defRPr/>
            </a:pPr>
            <a:fld id="{9D231098-DE0A-498F-8B25-5E5E88736B24}" type="slidenum">
              <a:rPr lang="fr-FR" smtClean="0"/>
              <a:pPr>
                <a:defRPr/>
              </a:pPr>
              <a:t>30</a:t>
            </a:fld>
            <a:endParaRPr lang="fr-FR" dirty="0"/>
          </a:p>
        </p:txBody>
      </p:sp>
      <p:pic>
        <p:nvPicPr>
          <p:cNvPr id="38916" name="Picture 2"/>
          <p:cNvPicPr>
            <a:picLocks noChangeAspect="1" noChangeArrowheads="1"/>
          </p:cNvPicPr>
          <p:nvPr/>
        </p:nvPicPr>
        <p:blipFill>
          <a:blip r:embed="rId2"/>
          <a:srcRect/>
          <a:stretch>
            <a:fillRect/>
          </a:stretch>
        </p:blipFill>
        <p:spPr bwMode="auto">
          <a:xfrm>
            <a:off x="539750" y="1052513"/>
            <a:ext cx="7451725" cy="5056187"/>
          </a:xfrm>
          <a:prstGeom prst="rect">
            <a:avLst/>
          </a:prstGeom>
          <a:noFill/>
          <a:ln w="9525">
            <a:noFill/>
            <a:miter lim="800000"/>
            <a:headEnd/>
            <a:tailEnd/>
          </a:ln>
        </p:spPr>
      </p:pic>
      <p:sp>
        <p:nvSpPr>
          <p:cNvPr id="7" name="ZoneTexte 6"/>
          <p:cNvSpPr txBox="1"/>
          <p:nvPr/>
        </p:nvSpPr>
        <p:spPr>
          <a:xfrm>
            <a:off x="5508625" y="1628775"/>
            <a:ext cx="3311525" cy="14779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fr-FR" dirty="0"/>
              <a:t>Tout comme les paiements fournisseurs, les règlements clients sont mis à jour à partir de la consultation du relevé de compte banque.</a:t>
            </a:r>
          </a:p>
        </p:txBody>
      </p:sp>
      <p:sp>
        <p:nvSpPr>
          <p:cNvPr id="38918" name="ZoneTexte 7"/>
          <p:cNvSpPr txBox="1">
            <a:spLocks noChangeArrowheads="1"/>
          </p:cNvSpPr>
          <p:nvPr/>
        </p:nvSpPr>
        <p:spPr bwMode="auto">
          <a:xfrm>
            <a:off x="6643688" y="5786438"/>
            <a:ext cx="1766887" cy="276225"/>
          </a:xfrm>
          <a:prstGeom prst="rect">
            <a:avLst/>
          </a:prstGeom>
          <a:noFill/>
          <a:ln w="9525">
            <a:noFill/>
            <a:miter lim="800000"/>
            <a:headEnd/>
            <a:tailEnd/>
          </a:ln>
        </p:spPr>
        <p:txBody>
          <a:bodyPr wrap="none">
            <a:spAutoFit/>
          </a:bodyPr>
          <a:lstStyle/>
          <a:p>
            <a:r>
              <a:rPr lang="fr-FR" sz="1200"/>
              <a:t>Source : Patrick FEINE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5"/>
          <p:cNvSpPr>
            <a:spLocks noGrp="1"/>
          </p:cNvSpPr>
          <p:nvPr>
            <p:ph type="title"/>
          </p:nvPr>
        </p:nvSpPr>
        <p:spPr/>
        <p:txBody>
          <a:bodyPr/>
          <a:lstStyle/>
          <a:p>
            <a:pPr algn="ctr" eaLnBrk="1" hangingPunct="1"/>
            <a:r>
              <a:rPr lang="fr-FR" smtClean="0"/>
              <a:t>OPEN ERP : Définition </a:t>
            </a:r>
          </a:p>
        </p:txBody>
      </p:sp>
      <p:sp>
        <p:nvSpPr>
          <p:cNvPr id="12291" name="Espace réservé du contenu 6"/>
          <p:cNvSpPr>
            <a:spLocks noGrp="1"/>
          </p:cNvSpPr>
          <p:nvPr>
            <p:ph idx="1"/>
          </p:nvPr>
        </p:nvSpPr>
        <p:spPr>
          <a:xfrm>
            <a:off x="4795838" y="1052513"/>
            <a:ext cx="4348162" cy="2403475"/>
          </a:xfrm>
        </p:spPr>
        <p:txBody>
          <a:bodyPr/>
          <a:lstStyle/>
          <a:p>
            <a:pPr eaLnBrk="1" hangingPunct="1">
              <a:buFont typeface="Arial" charset="0"/>
              <a:buBlip>
                <a:blip r:embed="rId2"/>
              </a:buBlip>
            </a:pPr>
            <a:endParaRPr lang="fr-FR" sz="1800" smtClean="0"/>
          </a:p>
          <a:p>
            <a:pPr eaLnBrk="1" hangingPunct="1">
              <a:buFont typeface="Arial" charset="0"/>
              <a:buBlip>
                <a:blip r:embed="rId2"/>
              </a:buBlip>
            </a:pPr>
            <a:endParaRPr lang="fr-FR" sz="1800" smtClean="0"/>
          </a:p>
          <a:p>
            <a:pPr eaLnBrk="1" hangingPunct="1">
              <a:buFont typeface="Arial" charset="0"/>
              <a:buNone/>
            </a:pPr>
            <a:r>
              <a:rPr lang="fr-FR" sz="1800" smtClean="0"/>
              <a:t>      OpenERP (anciennement connu sous le nom </a:t>
            </a:r>
            <a:r>
              <a:rPr lang="fr-FR" sz="1800" i="1" smtClean="0"/>
              <a:t>Tiny ERP</a:t>
            </a:r>
            <a:r>
              <a:rPr lang="fr-FR" sz="1800" smtClean="0"/>
              <a:t>, signifiant </a:t>
            </a:r>
            <a:r>
              <a:rPr lang="fr-FR" sz="1800" i="1" smtClean="0"/>
              <a:t>la fourmi de l’Enterprise resource planning</a:t>
            </a:r>
            <a:r>
              <a:rPr lang="fr-FR" sz="1800" smtClean="0"/>
              <a:t>) est un progiciel intégré de gestion ouvert, libre de droits comprenant les ventes, la gestion de relation client (CRM), la gestion de projet, la gestion d'entrepôt, la production, la comptabilité et les ressources humaines</a:t>
            </a:r>
            <a:r>
              <a:rPr lang="fr-FR" sz="1800" i="1" smtClean="0"/>
              <a:t>. </a:t>
            </a:r>
          </a:p>
          <a:p>
            <a:pPr eaLnBrk="1" hangingPunct="1">
              <a:buFont typeface="Arial" charset="0"/>
              <a:buNone/>
            </a:pPr>
            <a:endParaRPr lang="fr-FR" sz="1800" i="1" smtClean="0"/>
          </a:p>
        </p:txBody>
      </p:sp>
      <p:sp>
        <p:nvSpPr>
          <p:cNvPr id="5" name="Espace réservé du numéro de diapositive 4"/>
          <p:cNvSpPr>
            <a:spLocks noGrp="1"/>
          </p:cNvSpPr>
          <p:nvPr>
            <p:ph type="sldNum" sz="quarter" idx="12"/>
          </p:nvPr>
        </p:nvSpPr>
        <p:spPr/>
        <p:txBody>
          <a:bodyPr>
            <a:normAutofit lnSpcReduction="10000"/>
          </a:bodyPr>
          <a:lstStyle/>
          <a:p>
            <a:pPr>
              <a:defRPr/>
            </a:pPr>
            <a:fld id="{1A212484-9718-49DB-A4B3-93CD2F342680}" type="slidenum">
              <a:rPr lang="fr-FR"/>
              <a:pPr>
                <a:defRPr/>
              </a:pPr>
              <a:t>4</a:t>
            </a:fld>
            <a:endParaRPr lang="fr-FR" dirty="0"/>
          </a:p>
        </p:txBody>
      </p:sp>
      <p:pic>
        <p:nvPicPr>
          <p:cNvPr id="12293" name="Picture 5"/>
          <p:cNvPicPr>
            <a:picLocks noChangeAspect="1" noChangeArrowheads="1"/>
          </p:cNvPicPr>
          <p:nvPr/>
        </p:nvPicPr>
        <p:blipFill>
          <a:blip r:embed="rId3"/>
          <a:srcRect/>
          <a:stretch>
            <a:fillRect/>
          </a:stretch>
        </p:blipFill>
        <p:spPr bwMode="auto">
          <a:xfrm>
            <a:off x="179388" y="1196975"/>
            <a:ext cx="4891087" cy="2720975"/>
          </a:xfrm>
          <a:prstGeom prst="rect">
            <a:avLst/>
          </a:prstGeom>
          <a:noFill/>
          <a:ln w="9525">
            <a:noFill/>
            <a:miter lim="800000"/>
            <a:headEnd/>
            <a:tailEnd/>
          </a:ln>
        </p:spPr>
      </p:pic>
      <p:pic>
        <p:nvPicPr>
          <p:cNvPr id="12294" name="Picture 6" descr="http://www.openerp.com/sites/all/themes/openerp/logo.png">
            <a:hlinkClick r:id="rId4"/>
          </p:cNvPr>
          <p:cNvPicPr>
            <a:picLocks noChangeAspect="1" noChangeArrowheads="1"/>
          </p:cNvPicPr>
          <p:nvPr/>
        </p:nvPicPr>
        <p:blipFill>
          <a:blip r:embed="rId5"/>
          <a:srcRect/>
          <a:stretch>
            <a:fillRect/>
          </a:stretch>
        </p:blipFill>
        <p:spPr bwMode="auto">
          <a:xfrm>
            <a:off x="179388" y="4797425"/>
            <a:ext cx="1809750" cy="438150"/>
          </a:xfrm>
          <a:prstGeom prst="rect">
            <a:avLst/>
          </a:prstGeom>
          <a:noFill/>
          <a:ln w="9525">
            <a:noFill/>
            <a:miter lim="800000"/>
            <a:headEnd/>
            <a:tailEnd/>
          </a:ln>
        </p:spPr>
      </p:pic>
      <p:sp>
        <p:nvSpPr>
          <p:cNvPr id="7" name="Espace réservé du contenu 6"/>
          <p:cNvSpPr txBox="1">
            <a:spLocks/>
          </p:cNvSpPr>
          <p:nvPr/>
        </p:nvSpPr>
        <p:spPr bwMode="auto">
          <a:xfrm>
            <a:off x="2555875" y="4292600"/>
            <a:ext cx="6192838" cy="2403475"/>
          </a:xfrm>
          <a:prstGeom prst="rect">
            <a:avLst/>
          </a:prstGeom>
          <a:noFill/>
          <a:ln w="9525">
            <a:noFill/>
            <a:miter lim="800000"/>
            <a:headEnd/>
            <a:tailEnd/>
          </a:ln>
        </p:spPr>
        <p:txBody>
          <a:bodyPr/>
          <a:lstStyle/>
          <a:p>
            <a:pPr marL="342900" indent="-342900">
              <a:spcBef>
                <a:spcPts val="800"/>
              </a:spcBef>
              <a:buFont typeface="Arial" charset="0"/>
              <a:buBlip>
                <a:blip r:embed="rId2"/>
              </a:buBlip>
              <a:defRPr/>
            </a:pPr>
            <a:endParaRPr lang="fr-FR" b="1" dirty="0">
              <a:solidFill>
                <a:srgbClr val="28374A"/>
              </a:solidFill>
              <a:latin typeface="+mn-lt"/>
            </a:endParaRPr>
          </a:p>
          <a:p>
            <a:pPr marL="342900" indent="-342900">
              <a:spcBef>
                <a:spcPts val="800"/>
              </a:spcBef>
              <a:defRPr/>
            </a:pPr>
            <a:r>
              <a:rPr lang="fr-FR" b="1" i="1" dirty="0">
                <a:solidFill>
                  <a:srgbClr val="28374A"/>
                </a:solidFill>
                <a:latin typeface="+mn-lt"/>
              </a:rPr>
              <a:t>      La version qui sera mise en œuvre à la rentrée 2012 du logiciel Open ERP sera la version 6.03 pour laquelle des ressources importantes ont été développée notamment par Patrick FEINE.</a:t>
            </a:r>
            <a:endParaRPr lang="fr-FR" b="1" dirty="0">
              <a:solidFill>
                <a:srgbClr val="28374A"/>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r>
              <a:rPr lang="fr-FR" smtClean="0"/>
              <a:t>OPEN ERP : principes de fonctionnement</a:t>
            </a:r>
          </a:p>
        </p:txBody>
      </p:sp>
      <p:sp>
        <p:nvSpPr>
          <p:cNvPr id="5" name="Espace réservé du numéro de diapositive 4"/>
          <p:cNvSpPr>
            <a:spLocks noGrp="1"/>
          </p:cNvSpPr>
          <p:nvPr>
            <p:ph type="sldNum" sz="quarter" idx="12"/>
          </p:nvPr>
        </p:nvSpPr>
        <p:spPr/>
        <p:txBody>
          <a:bodyPr>
            <a:normAutofit lnSpcReduction="10000"/>
          </a:bodyPr>
          <a:lstStyle/>
          <a:p>
            <a:pPr>
              <a:defRPr/>
            </a:pPr>
            <a:fld id="{93225F08-16AA-478C-BFAB-64769969CCE3}" type="slidenum">
              <a:rPr lang="fr-FR" smtClean="0"/>
              <a:pPr>
                <a:defRPr/>
              </a:pPr>
              <a:t>5</a:t>
            </a:fld>
            <a:endParaRPr lang="fr-FR" dirty="0"/>
          </a:p>
        </p:txBody>
      </p:sp>
      <p:pic>
        <p:nvPicPr>
          <p:cNvPr id="13316" name="Picture 2" descr="C:\Program Files\Microsoft Office\MEDIA\CAGCAT10\j0285750.wmf"/>
          <p:cNvPicPr>
            <a:picLocks noChangeAspect="1" noChangeArrowheads="1"/>
          </p:cNvPicPr>
          <p:nvPr/>
        </p:nvPicPr>
        <p:blipFill>
          <a:blip r:embed="rId2"/>
          <a:srcRect/>
          <a:stretch>
            <a:fillRect/>
          </a:stretch>
        </p:blipFill>
        <p:spPr bwMode="auto">
          <a:xfrm>
            <a:off x="684213" y="2349500"/>
            <a:ext cx="1171575" cy="719138"/>
          </a:xfrm>
          <a:prstGeom prst="rect">
            <a:avLst/>
          </a:prstGeom>
          <a:noFill/>
          <a:ln w="9525">
            <a:noFill/>
            <a:miter lim="800000"/>
            <a:headEnd/>
            <a:tailEnd/>
          </a:ln>
        </p:spPr>
      </p:pic>
      <p:pic>
        <p:nvPicPr>
          <p:cNvPr id="13317" name="Picture 6"/>
          <p:cNvPicPr>
            <a:picLocks noChangeAspect="1" noChangeArrowheads="1"/>
          </p:cNvPicPr>
          <p:nvPr/>
        </p:nvPicPr>
        <p:blipFill>
          <a:blip r:embed="rId3"/>
          <a:srcRect/>
          <a:stretch>
            <a:fillRect/>
          </a:stretch>
        </p:blipFill>
        <p:spPr bwMode="auto">
          <a:xfrm>
            <a:off x="428625" y="3143250"/>
            <a:ext cx="1643063" cy="422275"/>
          </a:xfrm>
          <a:prstGeom prst="rect">
            <a:avLst/>
          </a:prstGeom>
          <a:noFill/>
          <a:ln w="9525">
            <a:noFill/>
            <a:miter lim="800000"/>
            <a:headEnd/>
            <a:tailEnd/>
          </a:ln>
        </p:spPr>
      </p:pic>
      <p:sp>
        <p:nvSpPr>
          <p:cNvPr id="13318" name="ZoneTexte 6"/>
          <p:cNvSpPr txBox="1">
            <a:spLocks noChangeArrowheads="1"/>
          </p:cNvSpPr>
          <p:nvPr/>
        </p:nvSpPr>
        <p:spPr bwMode="auto">
          <a:xfrm>
            <a:off x="285750" y="1714500"/>
            <a:ext cx="2078038" cy="584200"/>
          </a:xfrm>
          <a:prstGeom prst="rect">
            <a:avLst/>
          </a:prstGeom>
          <a:noFill/>
          <a:ln w="9525">
            <a:noFill/>
            <a:miter lim="800000"/>
            <a:headEnd/>
            <a:tailEnd/>
          </a:ln>
        </p:spPr>
        <p:txBody>
          <a:bodyPr wrap="none">
            <a:spAutoFit/>
          </a:bodyPr>
          <a:lstStyle/>
          <a:p>
            <a:pPr algn="ctr"/>
            <a:r>
              <a:rPr lang="fr-FR" sz="1600"/>
              <a:t>Serveur PostgreSQL</a:t>
            </a:r>
          </a:p>
          <a:p>
            <a:pPr algn="ctr"/>
            <a:r>
              <a:rPr lang="fr-FR" sz="1600"/>
              <a:t>Base de données</a:t>
            </a:r>
          </a:p>
        </p:txBody>
      </p:sp>
      <p:pic>
        <p:nvPicPr>
          <p:cNvPr id="13319" name="Picture 8" descr="http://t0.gstatic.com/images?q=tbn:ANd9GcQzhl3vu_TJCfNEoKJE1u5BfmRHzcvWVtHHw4kK--Tm37kDMLjA"/>
          <p:cNvPicPr>
            <a:picLocks noChangeAspect="1" noChangeArrowheads="1"/>
          </p:cNvPicPr>
          <p:nvPr/>
        </p:nvPicPr>
        <p:blipFill>
          <a:blip r:embed="rId4"/>
          <a:srcRect/>
          <a:stretch>
            <a:fillRect/>
          </a:stretch>
        </p:blipFill>
        <p:spPr bwMode="auto">
          <a:xfrm>
            <a:off x="3643313" y="2286000"/>
            <a:ext cx="790575" cy="790575"/>
          </a:xfrm>
          <a:prstGeom prst="rect">
            <a:avLst/>
          </a:prstGeom>
          <a:noFill/>
          <a:ln w="9525">
            <a:noFill/>
            <a:miter lim="800000"/>
            <a:headEnd/>
            <a:tailEnd/>
          </a:ln>
        </p:spPr>
      </p:pic>
      <p:sp>
        <p:nvSpPr>
          <p:cNvPr id="13320" name="ZoneTexte 10"/>
          <p:cNvSpPr txBox="1">
            <a:spLocks noChangeArrowheads="1"/>
          </p:cNvSpPr>
          <p:nvPr/>
        </p:nvSpPr>
        <p:spPr bwMode="auto">
          <a:xfrm>
            <a:off x="3143250" y="1785938"/>
            <a:ext cx="1838325" cy="338137"/>
          </a:xfrm>
          <a:prstGeom prst="rect">
            <a:avLst/>
          </a:prstGeom>
          <a:noFill/>
          <a:ln w="9525">
            <a:noFill/>
            <a:miter lim="800000"/>
            <a:headEnd/>
            <a:tailEnd/>
          </a:ln>
        </p:spPr>
        <p:txBody>
          <a:bodyPr wrap="none">
            <a:spAutoFit/>
          </a:bodyPr>
          <a:lstStyle/>
          <a:p>
            <a:pPr algn="ctr"/>
            <a:r>
              <a:rPr lang="fr-FR" sz="1600"/>
              <a:t>Open Erp Serveur</a:t>
            </a:r>
          </a:p>
        </p:txBody>
      </p:sp>
      <p:sp>
        <p:nvSpPr>
          <p:cNvPr id="15" name="Double flèche horizontale 14"/>
          <p:cNvSpPr/>
          <p:nvPr/>
        </p:nvSpPr>
        <p:spPr>
          <a:xfrm>
            <a:off x="1857375" y="2571750"/>
            <a:ext cx="1714500" cy="2143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Double flèche horizontale 15"/>
          <p:cNvSpPr/>
          <p:nvPr/>
        </p:nvSpPr>
        <p:spPr>
          <a:xfrm rot="20454413">
            <a:off x="4330700" y="1995488"/>
            <a:ext cx="2187575" cy="2016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Double flèche horizontale 16"/>
          <p:cNvSpPr/>
          <p:nvPr/>
        </p:nvSpPr>
        <p:spPr>
          <a:xfrm rot="827651">
            <a:off x="4421188" y="2900363"/>
            <a:ext cx="2187575" cy="2016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324" name="ZoneTexte 17"/>
          <p:cNvSpPr txBox="1">
            <a:spLocks noChangeArrowheads="1"/>
          </p:cNvSpPr>
          <p:nvPr/>
        </p:nvSpPr>
        <p:spPr bwMode="auto">
          <a:xfrm>
            <a:off x="6500813" y="1357313"/>
            <a:ext cx="2122487" cy="338137"/>
          </a:xfrm>
          <a:prstGeom prst="rect">
            <a:avLst/>
          </a:prstGeom>
          <a:noFill/>
          <a:ln w="9525">
            <a:noFill/>
            <a:miter lim="800000"/>
            <a:headEnd/>
            <a:tailEnd/>
          </a:ln>
        </p:spPr>
        <p:txBody>
          <a:bodyPr wrap="none">
            <a:spAutoFit/>
          </a:bodyPr>
          <a:lstStyle/>
          <a:p>
            <a:pPr algn="ctr"/>
            <a:r>
              <a:rPr lang="fr-FR" sz="1600"/>
              <a:t>Open Erp Client GTK</a:t>
            </a:r>
          </a:p>
        </p:txBody>
      </p:sp>
      <p:sp>
        <p:nvSpPr>
          <p:cNvPr id="13325" name="AutoShape 10" descr="data:image/jpeg;base64,/9j/4AAQSkZJRgABAQAAAQABAAD/2wBDAAkGBwgHBgkIBwgKCgkLDRYPDQwMDRsUFRAWIB0iIiAdHx8kKDQsJCYxJx8fLT0tMTU3Ojo6Iys/RD84QzQ5Ojf/2wBDAQoKCg0MDRoPDxo3JR8lNzc3Nzc3Nzc3Nzc3Nzc3Nzc3Nzc3Nzc3Nzc3Nzc3Nzc3Nzc3Nzc3Nzc3Nzc3Nzc3Nzf/wAARCAAgACADASIAAhEBAxEB/8QAGQABAQADAQAAAAAAAAAAAAAABgcAAQUD/8QALhAAAQMCBQEGBgMAAAAAAAAAAQIDBAURAAYSIUExBxMUMlGBIiNCYYKRcaHh/8QAGAEAAgMAAAAAAAAAAAAAAAAAAQIDBQb/xAAjEQACAQQCAAcAAAAAAAAAAAABAgMABBEhMUESIlFhcYHR/9oADAMBAAIRAxEAPwDjxIr82S3GiNKdecNkIQNycJp+XaZlyO2a/JdfnOp1IhRCE6R6qUQdvbr62OEnZVR22YDtYeSC68ooaJHlQOpH8m4/HE9rdScq1WlTnCT3zhKQfpT9I9hbFYVCIGPJraid7m5aJDhU5xyT6e1daLKyrKfDEqly4TTht4huWXC397FPT94zN2U3qApEhl3xMB02Q6Buk8BXHToeftg3iwPs+O7MAJKbFNOS4L730JCkn30j94MYEgIPIpLqRrSSNlJ8JOCCc/YzutZQN+zhISTqDEgfCdwdS/7xIML8i5tRRO8g1EKVAdVquBctKOx25B5H+48KjlunuyFPUevUsxHDqQiTI7taB6EEYL+dFx1S2wNrcSiQaY5B671RphlyQ+2wwgrddUEISOVE2AxVc+ymqLk9mktL+a6hDCAk2OhNtRt6bW/LBekO0TKrhnOy0VSpJFmWo1+6buPMVkdeNul+nIO1mrS61OXMnOalq2SkeVA4SkcDChhGhHZqSSNrudGxhE38n8Ff/9k="/>
          <p:cNvSpPr>
            <a:spLocks noChangeAspect="1" noChangeArrowheads="1"/>
          </p:cNvSpPr>
          <p:nvPr/>
        </p:nvSpPr>
        <p:spPr bwMode="auto">
          <a:xfrm>
            <a:off x="63500" y="-155575"/>
            <a:ext cx="304800" cy="304800"/>
          </a:xfrm>
          <a:prstGeom prst="rect">
            <a:avLst/>
          </a:prstGeom>
          <a:noFill/>
          <a:ln w="9525">
            <a:noFill/>
            <a:miter lim="800000"/>
            <a:headEnd/>
            <a:tailEnd/>
          </a:ln>
        </p:spPr>
        <p:txBody>
          <a:bodyPr/>
          <a:lstStyle/>
          <a:p>
            <a:endParaRPr lang="fr-FR"/>
          </a:p>
        </p:txBody>
      </p:sp>
      <p:sp>
        <p:nvSpPr>
          <p:cNvPr id="13326" name="AutoShape 12" descr="data:image/jpeg;base64,/9j/4AAQSkZJRgABAQAAAQABAAD/2wBDAAkGBwgHBgkIBwgKCgkLDRYPDQwMDRsUFRAWIB0iIiAdHx8kKDQsJCYxJx8fLT0tMTU3Ojo6Iys/RD84QzQ5Ojf/2wBDAQoKCg0MDRoPDxo3JR8lNzc3Nzc3Nzc3Nzc3Nzc3Nzc3Nzc3Nzc3Nzc3Nzc3Nzc3Nzc3Nzc3Nzc3Nzc3Nzc3Nzf/wAARCAAgACADASIAAhEBAxEB/8QAGQABAQADAQAAAAAAAAAAAAAABgcAAQUD/8QALhAAAQMCBQEGBgMAAAAAAAAAAQIDBAURAAYSIUExBxMUMlGBIiNCYYKRcaHh/8QAGAEAAgMAAAAAAAAAAAAAAAAAAQIDBQb/xAAjEQACAQQCAAcAAAAAAAAAAAABAgMABBEhMUESIlFhcYHR/9oADAMBAAIRAxEAPwDjxIr82S3GiNKdecNkIQNycJp+XaZlyO2a/JdfnOp1IhRCE6R6qUQdvbr62OEnZVR22YDtYeSC68ooaJHlQOpH8m4/HE9rdScq1WlTnCT3zhKQfpT9I9hbFYVCIGPJraid7m5aJDhU5xyT6e1daLKyrKfDEqly4TTht4huWXC397FPT94zN2U3qApEhl3xMB02Q6Buk8BXHToeftg3iwPs+O7MAJKbFNOS4L730JCkn30j94MYEgIPIpLqRrSSNlJ8JOCCc/YzutZQN+zhISTqDEgfCdwdS/7xIML8i5tRRO8g1EKVAdVquBctKOx25B5H+48KjlunuyFPUevUsxHDqQiTI7taB6EEYL+dFx1S2wNrcSiQaY5B671RphlyQ+2wwgrddUEISOVE2AxVc+ymqLk9mktL+a6hDCAk2OhNtRt6bW/LBekO0TKrhnOy0VSpJFmWo1+6buPMVkdeNul+nIO1mrS61OXMnOalq2SkeVA4SkcDChhGhHZqSSNrudGxhE38n8Ff/9k="/>
          <p:cNvSpPr>
            <a:spLocks noChangeAspect="1" noChangeArrowheads="1"/>
          </p:cNvSpPr>
          <p:nvPr/>
        </p:nvSpPr>
        <p:spPr bwMode="auto">
          <a:xfrm>
            <a:off x="63500" y="-155575"/>
            <a:ext cx="304800" cy="304800"/>
          </a:xfrm>
          <a:prstGeom prst="rect">
            <a:avLst/>
          </a:prstGeom>
          <a:noFill/>
          <a:ln w="9525">
            <a:noFill/>
            <a:miter lim="800000"/>
            <a:headEnd/>
            <a:tailEnd/>
          </a:ln>
        </p:spPr>
        <p:txBody>
          <a:bodyPr/>
          <a:lstStyle/>
          <a:p>
            <a:endParaRPr lang="fr-FR"/>
          </a:p>
        </p:txBody>
      </p:sp>
      <p:sp>
        <p:nvSpPr>
          <p:cNvPr id="13327" name="AutoShape 14" descr="data:image/jpeg;base64,/9j/4AAQSkZJRgABAQAAAQABAAD/2wBDAAkGBwgHBgkIBwgKCgkLDRYPDQwMDRsUFRAWIB0iIiAdHx8kKDQsJCYxJx8fLT0tMTU3Ojo6Iys/RD84QzQ5Ojf/2wBDAQoKCg0MDRoPDxo3JR8lNzc3Nzc3Nzc3Nzc3Nzc3Nzc3Nzc3Nzc3Nzc3Nzc3Nzc3Nzc3Nzc3Nzc3Nzc3Nzc3Nzf/wAARCAAgACADASIAAhEBAxEB/8QAGQABAQADAQAAAAAAAAAAAAAABgcAAQUD/8QALhAAAQMCBQEGBgMAAAAAAAAAAQIDBAURAAYSIUExBxMUMlGBIiNCYYKRcaHh/8QAGAEAAgMAAAAAAAAAAAAAAAAAAQIDBQb/xAAjEQACAQQCAAcAAAAAAAAAAAABAgMABBEhMUESIlFhcYHR/9oADAMBAAIRAxEAPwDjxIr82S3GiNKdecNkIQNycJp+XaZlyO2a/JdfnOp1IhRCE6R6qUQdvbr62OEnZVR22YDtYeSC68ooaJHlQOpH8m4/HE9rdScq1WlTnCT3zhKQfpT9I9hbFYVCIGPJraid7m5aJDhU5xyT6e1daLKyrKfDEqly4TTht4huWXC397FPT94zN2U3qApEhl3xMB02Q6Buk8BXHToeftg3iwPs+O7MAJKbFNOS4L730JCkn30j94MYEgIPIpLqRrSSNlJ8JOCCc/YzutZQN+zhISTqDEgfCdwdS/7xIML8i5tRRO8g1EKVAdVquBctKOx25B5H+48KjlunuyFPUevUsxHDqQiTI7taB6EEYL+dFx1S2wNrcSiQaY5B671RphlyQ+2wwgrddUEISOVE2AxVc+ymqLk9mktL+a6hDCAk2OhNtRt6bW/LBekO0TKrhnOy0VSpJFmWo1+6buPMVkdeNul+nIO1mrS61OXMnOalq2SkeVA4SkcDChhGhHZqSSNrudGxhE38n8Ff/9k="/>
          <p:cNvSpPr>
            <a:spLocks noChangeAspect="1" noChangeArrowheads="1"/>
          </p:cNvSpPr>
          <p:nvPr/>
        </p:nvSpPr>
        <p:spPr bwMode="auto">
          <a:xfrm>
            <a:off x="63500" y="-155575"/>
            <a:ext cx="304800" cy="304800"/>
          </a:xfrm>
          <a:prstGeom prst="rect">
            <a:avLst/>
          </a:prstGeom>
          <a:noFill/>
          <a:ln w="9525">
            <a:noFill/>
            <a:miter lim="800000"/>
            <a:headEnd/>
            <a:tailEnd/>
          </a:ln>
        </p:spPr>
        <p:txBody>
          <a:bodyPr/>
          <a:lstStyle/>
          <a:p>
            <a:endParaRPr lang="fr-FR"/>
          </a:p>
        </p:txBody>
      </p:sp>
      <p:pic>
        <p:nvPicPr>
          <p:cNvPr id="13328" name="Picture 16" descr="http://img.informer.com/icons/png/32/2867/2867873.png"/>
          <p:cNvPicPr>
            <a:picLocks noChangeAspect="1" noChangeArrowheads="1"/>
          </p:cNvPicPr>
          <p:nvPr/>
        </p:nvPicPr>
        <p:blipFill>
          <a:blip r:embed="rId5"/>
          <a:srcRect/>
          <a:stretch>
            <a:fillRect/>
          </a:stretch>
        </p:blipFill>
        <p:spPr bwMode="auto">
          <a:xfrm>
            <a:off x="7429500" y="1714500"/>
            <a:ext cx="304800" cy="304800"/>
          </a:xfrm>
          <a:prstGeom prst="rect">
            <a:avLst/>
          </a:prstGeom>
          <a:noFill/>
          <a:ln w="9525">
            <a:noFill/>
            <a:miter lim="800000"/>
            <a:headEnd/>
            <a:tailEnd/>
          </a:ln>
        </p:spPr>
      </p:pic>
      <p:pic>
        <p:nvPicPr>
          <p:cNvPr id="13329" name="Picture 16" descr="http://img.informer.com/icons/png/32/2867/2867873.png"/>
          <p:cNvPicPr>
            <a:picLocks noChangeAspect="1" noChangeArrowheads="1"/>
          </p:cNvPicPr>
          <p:nvPr/>
        </p:nvPicPr>
        <p:blipFill>
          <a:blip r:embed="rId5"/>
          <a:srcRect/>
          <a:stretch>
            <a:fillRect/>
          </a:stretch>
        </p:blipFill>
        <p:spPr bwMode="auto">
          <a:xfrm>
            <a:off x="7429500" y="3357563"/>
            <a:ext cx="304800" cy="304800"/>
          </a:xfrm>
          <a:prstGeom prst="rect">
            <a:avLst/>
          </a:prstGeom>
          <a:noFill/>
          <a:ln w="9525">
            <a:noFill/>
            <a:miter lim="800000"/>
            <a:headEnd/>
            <a:tailEnd/>
          </a:ln>
        </p:spPr>
      </p:pic>
      <p:sp>
        <p:nvSpPr>
          <p:cNvPr id="13330" name="ZoneTexte 23"/>
          <p:cNvSpPr txBox="1">
            <a:spLocks noChangeArrowheads="1"/>
          </p:cNvSpPr>
          <p:nvPr/>
        </p:nvSpPr>
        <p:spPr bwMode="auto">
          <a:xfrm>
            <a:off x="6643688" y="2786063"/>
            <a:ext cx="2301875" cy="584200"/>
          </a:xfrm>
          <a:prstGeom prst="rect">
            <a:avLst/>
          </a:prstGeom>
          <a:noFill/>
          <a:ln w="9525">
            <a:noFill/>
            <a:miter lim="800000"/>
            <a:headEnd/>
            <a:tailEnd/>
          </a:ln>
        </p:spPr>
        <p:txBody>
          <a:bodyPr wrap="none">
            <a:spAutoFit/>
          </a:bodyPr>
          <a:lstStyle/>
          <a:p>
            <a:pPr algn="ctr"/>
            <a:r>
              <a:rPr lang="fr-FR" sz="1600"/>
              <a:t>Open Erp Web client</a:t>
            </a:r>
          </a:p>
          <a:p>
            <a:pPr algn="ctr"/>
            <a:r>
              <a:rPr lang="fr-FR" sz="1600"/>
              <a:t>A l’aide d’un navigateur</a:t>
            </a:r>
          </a:p>
        </p:txBody>
      </p:sp>
      <p:sp>
        <p:nvSpPr>
          <p:cNvPr id="13331" name="ZoneTexte 24"/>
          <p:cNvSpPr txBox="1">
            <a:spLocks noChangeArrowheads="1"/>
          </p:cNvSpPr>
          <p:nvPr/>
        </p:nvSpPr>
        <p:spPr bwMode="auto">
          <a:xfrm>
            <a:off x="428625" y="4429125"/>
            <a:ext cx="8286750" cy="1754188"/>
          </a:xfrm>
          <a:prstGeom prst="rect">
            <a:avLst/>
          </a:prstGeom>
          <a:noFill/>
          <a:ln w="9525">
            <a:noFill/>
            <a:miter lim="800000"/>
            <a:headEnd/>
            <a:tailEnd/>
          </a:ln>
        </p:spPr>
        <p:txBody>
          <a:bodyPr>
            <a:spAutoFit/>
          </a:bodyPr>
          <a:lstStyle/>
          <a:p>
            <a:pPr>
              <a:buFontTx/>
              <a:buBlip>
                <a:blip r:embed="rId6"/>
              </a:buBlip>
            </a:pPr>
            <a:r>
              <a:rPr lang="fr-FR"/>
              <a:t> Open ERP fonctionne autour d’un serveur de bases de données libre (PostgreSQL). Cette base de données stocke toutes les informations qui sont traitées par le service Open Erp Serveur. </a:t>
            </a:r>
          </a:p>
          <a:p>
            <a:pPr>
              <a:buFontTx/>
              <a:buBlip>
                <a:blip r:embed="rId6"/>
              </a:buBlip>
            </a:pPr>
            <a:r>
              <a:rPr lang="fr-FR"/>
              <a:t> L’utilisateur se connecte au serveur Open Erp soit grâce au client GTK installé sur sa machine soit à l’aide de son navigateur (Firefox, Internet explorer) en utilisant le Web client.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822325" y="365125"/>
            <a:ext cx="7750175" cy="549275"/>
          </a:xfrm>
        </p:spPr>
        <p:txBody>
          <a:bodyPr/>
          <a:lstStyle/>
          <a:p>
            <a:r>
              <a:rPr lang="fr-FR" smtClean="0"/>
              <a:t>OPEN ERP : des ressources déjà existantes</a:t>
            </a:r>
          </a:p>
        </p:txBody>
      </p:sp>
      <p:sp>
        <p:nvSpPr>
          <p:cNvPr id="14339" name="Espace réservé du contenu 2"/>
          <p:cNvSpPr>
            <a:spLocks noGrp="1"/>
          </p:cNvSpPr>
          <p:nvPr>
            <p:ph idx="1"/>
          </p:nvPr>
        </p:nvSpPr>
        <p:spPr/>
        <p:txBody>
          <a:bodyPr/>
          <a:lstStyle/>
          <a:p>
            <a:pPr>
              <a:buFont typeface="Arial" charset="0"/>
              <a:buNone/>
            </a:pPr>
            <a:r>
              <a:rPr lang="fr-FR" sz="1800" dirty="0" smtClean="0">
                <a:latin typeface="Arial" charset="0"/>
                <a:cs typeface="Arial" charset="0"/>
              </a:rPr>
              <a:t>     De nombreuses ressources sont disponibles sur le site du CERPEG à l’adresse suivante :</a:t>
            </a:r>
          </a:p>
          <a:p>
            <a:pPr>
              <a:buFont typeface="Arial" charset="0"/>
              <a:buNone/>
            </a:pPr>
            <a:endParaRPr lang="fr-FR" sz="1800" dirty="0" smtClean="0">
              <a:latin typeface="Arial" charset="0"/>
              <a:cs typeface="Arial" charset="0"/>
              <a:hlinkClick r:id="rId2"/>
            </a:endParaRPr>
          </a:p>
          <a:p>
            <a:pPr algn="ctr">
              <a:buFont typeface="Arial" charset="0"/>
              <a:buNone/>
            </a:pPr>
            <a:r>
              <a:rPr lang="fr-FR" sz="1800" dirty="0" smtClean="0">
                <a:latin typeface="Arial" charset="0"/>
                <a:cs typeface="Arial" charset="0"/>
                <a:hlinkClick r:id="rId2"/>
              </a:rPr>
              <a:t>http://www.cerpeg.ac-versailles.fr/tice/OpenERP/OpenERP.htm</a:t>
            </a:r>
            <a:endParaRPr lang="fr-FR" sz="1800" dirty="0" smtClean="0">
              <a:latin typeface="Arial" charset="0"/>
              <a:cs typeface="Arial" charset="0"/>
            </a:endParaRPr>
          </a:p>
          <a:p>
            <a:pPr algn="ctr">
              <a:buFont typeface="Arial" charset="0"/>
              <a:buNone/>
            </a:pPr>
            <a:endParaRPr lang="fr-FR" sz="1800" dirty="0" smtClean="0">
              <a:latin typeface="Arial" charset="0"/>
              <a:cs typeface="Arial" charset="0"/>
            </a:endParaRPr>
          </a:p>
          <a:p>
            <a:pPr>
              <a:buFont typeface="Arial" charset="0"/>
              <a:buNone/>
            </a:pPr>
            <a:r>
              <a:rPr lang="fr-FR" sz="1800" dirty="0" smtClean="0">
                <a:latin typeface="Arial" charset="0"/>
                <a:cs typeface="Arial" charset="0"/>
              </a:rPr>
              <a:t>	M. Patrick FEINE de l’Académie de Bordeaux a placé sur ce site certaines ressources et notamment : </a:t>
            </a:r>
          </a:p>
          <a:p>
            <a:pPr>
              <a:buFontTx/>
              <a:buChar char="-"/>
            </a:pPr>
            <a:r>
              <a:rPr lang="fr-FR" sz="1800" dirty="0" smtClean="0">
                <a:latin typeface="Arial" charset="0"/>
                <a:cs typeface="Arial" charset="0"/>
              </a:rPr>
              <a:t>Une base de données (</a:t>
            </a:r>
            <a:r>
              <a:rPr lang="fr-FR" sz="1800" dirty="0" err="1" smtClean="0">
                <a:latin typeface="Arial" charset="0"/>
                <a:cs typeface="Arial" charset="0"/>
              </a:rPr>
              <a:t>biomagdemo</a:t>
            </a:r>
            <a:r>
              <a:rPr lang="fr-FR" sz="1800" dirty="0" smtClean="0">
                <a:latin typeface="Arial" charset="0"/>
                <a:cs typeface="Arial" charset="0"/>
              </a:rPr>
              <a:t>)</a:t>
            </a:r>
          </a:p>
          <a:p>
            <a:pPr>
              <a:buFontTx/>
              <a:buChar char="-"/>
            </a:pPr>
            <a:r>
              <a:rPr lang="fr-FR" sz="1800" dirty="0" smtClean="0">
                <a:latin typeface="Arial" charset="0"/>
                <a:cs typeface="Arial" charset="0"/>
              </a:rPr>
              <a:t>Un utilitaire de restauration des bases de données qui facilite grandement la gestion des bases de données (restauration et sauvegarde). Cet utilitaire se nomme PGUTIL.</a:t>
            </a:r>
          </a:p>
          <a:p>
            <a:pPr>
              <a:buFontTx/>
              <a:buChar char="-"/>
            </a:pPr>
            <a:r>
              <a:rPr lang="fr-FR" sz="1800" dirty="0" smtClean="0">
                <a:latin typeface="Arial" charset="0"/>
                <a:cs typeface="Arial" charset="0"/>
              </a:rPr>
              <a:t>Un générateur d’application en version de démonstration. Cet utilitaire se nomme </a:t>
            </a:r>
            <a:r>
              <a:rPr lang="fr-FR" sz="1800" dirty="0" err="1" smtClean="0">
                <a:latin typeface="Arial" charset="0"/>
                <a:cs typeface="Arial" charset="0"/>
              </a:rPr>
              <a:t>Pagelight</a:t>
            </a:r>
            <a:r>
              <a:rPr lang="fr-FR" sz="1800" dirty="0" smtClean="0">
                <a:latin typeface="Arial" charset="0"/>
                <a:cs typeface="Arial" charset="0"/>
              </a:rPr>
              <a:t>. </a:t>
            </a:r>
          </a:p>
          <a:p>
            <a:pPr>
              <a:buFont typeface="Arial" charset="0"/>
              <a:buNone/>
            </a:pPr>
            <a:endParaRPr lang="fr-FR" sz="1800" dirty="0" smtClean="0">
              <a:latin typeface="Arial" charset="0"/>
              <a:cs typeface="Arial" charset="0"/>
            </a:endParaRPr>
          </a:p>
        </p:txBody>
      </p:sp>
      <p:sp>
        <p:nvSpPr>
          <p:cNvPr id="5" name="Espace réservé du numéro de diapositive 4"/>
          <p:cNvSpPr>
            <a:spLocks noGrp="1"/>
          </p:cNvSpPr>
          <p:nvPr>
            <p:ph type="sldNum" sz="quarter" idx="12"/>
          </p:nvPr>
        </p:nvSpPr>
        <p:spPr/>
        <p:txBody>
          <a:bodyPr>
            <a:normAutofit lnSpcReduction="10000"/>
          </a:bodyPr>
          <a:lstStyle/>
          <a:p>
            <a:pPr>
              <a:defRPr/>
            </a:pPr>
            <a:fld id="{41E7ED19-B0AB-4E88-8A7C-A1357693E13E}" type="slidenum">
              <a:rPr lang="fr-FR" smtClean="0"/>
              <a:pPr>
                <a:defRPr/>
              </a:pPr>
              <a:t>6</a:t>
            </a:fld>
            <a:endParaRPr lang="fr-FR" dirty="0"/>
          </a:p>
        </p:txBody>
      </p:sp>
      <p:pic>
        <p:nvPicPr>
          <p:cNvPr id="14341" name="Picture 4"/>
          <p:cNvPicPr>
            <a:picLocks noChangeAspect="1" noChangeArrowheads="1"/>
          </p:cNvPicPr>
          <p:nvPr/>
        </p:nvPicPr>
        <p:blipFill>
          <a:blip r:embed="rId3"/>
          <a:srcRect/>
          <a:stretch>
            <a:fillRect/>
          </a:stretch>
        </p:blipFill>
        <p:spPr bwMode="auto">
          <a:xfrm>
            <a:off x="4500563" y="5214938"/>
            <a:ext cx="476250" cy="438150"/>
          </a:xfrm>
          <a:prstGeom prst="rect">
            <a:avLst/>
          </a:prstGeom>
          <a:noFill/>
          <a:ln w="9525">
            <a:noFill/>
            <a:miter lim="800000"/>
            <a:headEnd/>
            <a:tailEnd/>
          </a:ln>
        </p:spPr>
      </p:pic>
      <p:pic>
        <p:nvPicPr>
          <p:cNvPr id="14342" name="Picture 5"/>
          <p:cNvPicPr>
            <a:picLocks noChangeAspect="1" noChangeArrowheads="1"/>
          </p:cNvPicPr>
          <p:nvPr/>
        </p:nvPicPr>
        <p:blipFill>
          <a:blip r:embed="rId4"/>
          <a:srcRect/>
          <a:stretch>
            <a:fillRect/>
          </a:stretch>
        </p:blipFill>
        <p:spPr bwMode="auto">
          <a:xfrm>
            <a:off x="6286500" y="4429125"/>
            <a:ext cx="609600" cy="46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822325" y="365125"/>
            <a:ext cx="7750175" cy="549275"/>
          </a:xfrm>
        </p:spPr>
        <p:txBody>
          <a:bodyPr/>
          <a:lstStyle/>
          <a:p>
            <a:r>
              <a:rPr lang="fr-FR" smtClean="0"/>
              <a:t>OPEN ERP : une installation en monoposte non recommandée…</a:t>
            </a:r>
          </a:p>
        </p:txBody>
      </p:sp>
      <p:sp>
        <p:nvSpPr>
          <p:cNvPr id="5" name="Espace réservé du numéro de diapositive 4"/>
          <p:cNvSpPr>
            <a:spLocks noGrp="1"/>
          </p:cNvSpPr>
          <p:nvPr>
            <p:ph type="sldNum" sz="quarter" idx="12"/>
          </p:nvPr>
        </p:nvSpPr>
        <p:spPr/>
        <p:txBody>
          <a:bodyPr>
            <a:normAutofit lnSpcReduction="10000"/>
          </a:bodyPr>
          <a:lstStyle/>
          <a:p>
            <a:pPr>
              <a:defRPr/>
            </a:pPr>
            <a:fld id="{2D36597C-1DF0-4093-AF10-6943C2E93CC0}" type="slidenum">
              <a:rPr lang="fr-FR" smtClean="0"/>
              <a:pPr>
                <a:defRPr/>
              </a:pPr>
              <a:t>7</a:t>
            </a:fld>
            <a:endParaRPr lang="fr-FR" dirty="0"/>
          </a:p>
        </p:txBody>
      </p:sp>
      <p:sp>
        <p:nvSpPr>
          <p:cNvPr id="15364" name="Espace réservé du contenu 2"/>
          <p:cNvSpPr>
            <a:spLocks noGrp="1"/>
          </p:cNvSpPr>
          <p:nvPr>
            <p:ph idx="1"/>
          </p:nvPr>
        </p:nvSpPr>
        <p:spPr/>
        <p:txBody>
          <a:bodyPr/>
          <a:lstStyle/>
          <a:p>
            <a:pPr>
              <a:buFont typeface="Arial" charset="0"/>
              <a:buNone/>
            </a:pPr>
            <a:r>
              <a:rPr lang="fr-FR" sz="1800" smtClean="0">
                <a:latin typeface="Arial" charset="0"/>
                <a:cs typeface="Arial" charset="0"/>
              </a:rPr>
              <a:t>	L’installation en monoposte d’OPEN ERP n’est pas à recommander au sein des établissements pour plusieurs raisons : </a:t>
            </a:r>
          </a:p>
          <a:p>
            <a:pPr>
              <a:buFont typeface="Arial" charset="0"/>
              <a:buBlip>
                <a:blip r:embed="rId2"/>
              </a:buBlip>
            </a:pPr>
            <a:r>
              <a:rPr lang="fr-FR" sz="1800" smtClean="0">
                <a:latin typeface="Arial" charset="0"/>
                <a:cs typeface="Arial" charset="0"/>
              </a:rPr>
              <a:t>Dans le cadre du baccalauréat professionnel Gestion Administration l’utilisation du PGI doit être réalisée autour du plateau technique où des petits groupes d’élèves exercent différentes fonctions au sein de l’entreprise (gestionnaire des achats, gestionnaire des ventes, responsable administratif)</a:t>
            </a:r>
          </a:p>
          <a:p>
            <a:pPr>
              <a:buFont typeface="Arial" charset="0"/>
              <a:buBlip>
                <a:blip r:embed="rId2"/>
              </a:buBlip>
            </a:pPr>
            <a:r>
              <a:rPr lang="fr-FR" sz="1800" smtClean="0">
                <a:latin typeface="Arial" charset="0"/>
                <a:cs typeface="Arial" charset="0"/>
              </a:rPr>
              <a:t>Les requêtes entre les utilisateurs ne peuvent être mises en oeuvre</a:t>
            </a:r>
          </a:p>
          <a:p>
            <a:pPr>
              <a:buFont typeface="Arial" charset="0"/>
              <a:buBlip>
                <a:blip r:embed="rId2"/>
              </a:buBlip>
            </a:pPr>
            <a:r>
              <a:rPr lang="fr-FR" sz="1800" smtClean="0">
                <a:latin typeface="Arial" charset="0"/>
                <a:cs typeface="Arial" charset="0"/>
              </a:rPr>
              <a:t>L’interaction avec l’enseignant dans le cadre de la mise en place de scénarios est limitée.</a:t>
            </a:r>
          </a:p>
          <a:p>
            <a:pPr>
              <a:buFont typeface="Arial" charset="0"/>
              <a:buBlip>
                <a:blip r:embed="rId2"/>
              </a:buBlip>
            </a:pPr>
            <a:r>
              <a:rPr lang="fr-FR" sz="1800" smtClean="0">
                <a:latin typeface="Arial" charset="0"/>
                <a:cs typeface="Arial" charset="0"/>
              </a:rPr>
              <a:t>L’installation et la configuration d’OPEN ERP dans un contexte monoposte est fastidieuse.</a:t>
            </a:r>
          </a:p>
          <a:p>
            <a:pPr>
              <a:buFont typeface="Arial" charset="0"/>
              <a:buNone/>
            </a:pPr>
            <a:r>
              <a:rPr lang="fr-FR" sz="1800" smtClean="0">
                <a:solidFill>
                  <a:srgbClr val="FF0000"/>
                </a:solidFill>
                <a:latin typeface="Arial" charset="0"/>
                <a:cs typeface="Arial" charset="0"/>
              </a:rPr>
              <a:t>	Une installation en monoposte peut néanmoins être envisagée sur quelques postes pour permettre notamment la découverte de l’outil par les équipes pédagogiques dans l’attente de la mise en place d’une solution autour d’un NAS.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r>
              <a:rPr lang="fr-FR" smtClean="0"/>
              <a:t>OPEN ERP : principes de fonctionnement autour d’un N.A.S.</a:t>
            </a:r>
          </a:p>
        </p:txBody>
      </p:sp>
      <p:sp>
        <p:nvSpPr>
          <p:cNvPr id="5" name="Espace réservé du numéro de diapositive 4"/>
          <p:cNvSpPr>
            <a:spLocks noGrp="1"/>
          </p:cNvSpPr>
          <p:nvPr>
            <p:ph type="sldNum" sz="quarter" idx="12"/>
          </p:nvPr>
        </p:nvSpPr>
        <p:spPr/>
        <p:txBody>
          <a:bodyPr>
            <a:normAutofit lnSpcReduction="10000"/>
          </a:bodyPr>
          <a:lstStyle/>
          <a:p>
            <a:pPr>
              <a:defRPr/>
            </a:pPr>
            <a:fld id="{6B7E9715-05FF-489F-AF14-14378E8912A2}" type="slidenum">
              <a:rPr lang="fr-FR" smtClean="0"/>
              <a:pPr>
                <a:defRPr/>
              </a:pPr>
              <a:t>8</a:t>
            </a:fld>
            <a:endParaRPr lang="fr-FR" dirty="0"/>
          </a:p>
        </p:txBody>
      </p:sp>
      <p:pic>
        <p:nvPicPr>
          <p:cNvPr id="16388" name="Picture 2" descr="http://www.pfinfo.fr/aidegen/images/generateur.jpg"/>
          <p:cNvPicPr>
            <a:picLocks noChangeAspect="1" noChangeArrowheads="1"/>
          </p:cNvPicPr>
          <p:nvPr/>
        </p:nvPicPr>
        <p:blipFill>
          <a:blip r:embed="rId2"/>
          <a:srcRect/>
          <a:stretch>
            <a:fillRect/>
          </a:stretch>
        </p:blipFill>
        <p:spPr bwMode="auto">
          <a:xfrm>
            <a:off x="214313" y="1357313"/>
            <a:ext cx="857250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r>
              <a:rPr lang="fr-FR" smtClean="0"/>
              <a:t>Un N.A.S : rôle et principes </a:t>
            </a:r>
          </a:p>
        </p:txBody>
      </p:sp>
      <p:sp>
        <p:nvSpPr>
          <p:cNvPr id="17411" name="Espace réservé du contenu 2"/>
          <p:cNvSpPr>
            <a:spLocks noGrp="1"/>
          </p:cNvSpPr>
          <p:nvPr>
            <p:ph idx="1"/>
          </p:nvPr>
        </p:nvSpPr>
        <p:spPr/>
        <p:txBody>
          <a:bodyPr/>
          <a:lstStyle/>
          <a:p>
            <a:pPr>
              <a:buFont typeface="Arial" charset="0"/>
              <a:buNone/>
            </a:pPr>
            <a:r>
              <a:rPr lang="fr-FR" smtClean="0"/>
              <a:t>	Un serveur de stockage en réseau, également appelé stockage en réseau NAS, ou plus simplement NAS (de l'anglais </a:t>
            </a:r>
            <a:r>
              <a:rPr lang="fr-FR" i="1" smtClean="0"/>
              <a:t>Network Attached Storage</a:t>
            </a:r>
            <a:r>
              <a:rPr lang="fr-FR" smtClean="0"/>
              <a:t>), ou encore boîtier de stockage en réseau, est un serveur de fichiers autonome, relié à un réseau dont la principale fonction est le stockage de données en un volume centralisé pour des clients réseau hétérogènes.</a:t>
            </a:r>
          </a:p>
          <a:p>
            <a:pPr>
              <a:buFont typeface="Arial" charset="0"/>
              <a:buNone/>
            </a:pPr>
            <a:r>
              <a:rPr lang="fr-FR" smtClean="0"/>
              <a:t>	Le NAS préconisé par M. FEINE et le CERPEG permettra notamment :</a:t>
            </a:r>
          </a:p>
          <a:p>
            <a:pPr>
              <a:buFontTx/>
              <a:buChar char="-"/>
            </a:pPr>
            <a:r>
              <a:rPr lang="fr-FR" smtClean="0"/>
              <a:t>Le stockage des bases de données des élèves (le NAS contient d’ores et déjà 4 entreprises préconfigurées)</a:t>
            </a:r>
          </a:p>
          <a:p>
            <a:pPr>
              <a:buFontTx/>
              <a:buChar char="-"/>
            </a:pPr>
            <a:r>
              <a:rPr lang="fr-FR" smtClean="0"/>
              <a:t>Il facilitera l’accès des élèves à l’application OPEN ERP qui se connecteront à l’aide du client Web (navigateur Firefox préconisé)</a:t>
            </a:r>
          </a:p>
          <a:p>
            <a:pPr>
              <a:buFontTx/>
              <a:buChar char="-"/>
            </a:pPr>
            <a:r>
              <a:rPr lang="fr-FR" smtClean="0"/>
              <a:t>Il contiendra un serveur mail propre à la classe distinct de Place du lycée qui facilitera le travail autour du plateau technique et l’acquisition des compétences du baccalauréat Gestion Administration</a:t>
            </a:r>
          </a:p>
          <a:p>
            <a:pPr>
              <a:buFontTx/>
              <a:buChar char="-"/>
            </a:pPr>
            <a:r>
              <a:rPr lang="fr-FR" smtClean="0"/>
              <a:t>Il contiendra un certains nombre de sites (espace collaboratif, forum des utilisateurs, intranet, wiki, deux magasins en ligne, des banques en lignes…)</a:t>
            </a:r>
          </a:p>
          <a:p>
            <a:pPr>
              <a:buFontTx/>
              <a:buChar char="-"/>
            </a:pPr>
            <a:r>
              <a:rPr lang="fr-FR" smtClean="0"/>
              <a:t>Il permettra une utilisation pleine et entière du générateur d’activités.</a:t>
            </a:r>
          </a:p>
          <a:p>
            <a:pPr>
              <a:buFontTx/>
              <a:buChar char="-"/>
            </a:pPr>
            <a:endParaRPr lang="fr-FR" smtClean="0"/>
          </a:p>
          <a:p>
            <a:pPr>
              <a:buFontTx/>
              <a:buChar char="-"/>
            </a:pPr>
            <a:endParaRPr lang="fr-FR" smtClean="0"/>
          </a:p>
          <a:p>
            <a:pPr>
              <a:buFontTx/>
              <a:buChar char="-"/>
            </a:pPr>
            <a:endParaRPr lang="fr-FR" smtClean="0"/>
          </a:p>
          <a:p>
            <a:pPr>
              <a:buFont typeface="Arial" charset="0"/>
              <a:buNone/>
            </a:pPr>
            <a:endParaRPr lang="fr-FR" smtClean="0"/>
          </a:p>
        </p:txBody>
      </p:sp>
      <p:sp>
        <p:nvSpPr>
          <p:cNvPr id="5" name="Espace réservé du numéro de diapositive 4"/>
          <p:cNvSpPr>
            <a:spLocks noGrp="1"/>
          </p:cNvSpPr>
          <p:nvPr>
            <p:ph type="sldNum" sz="quarter" idx="12"/>
          </p:nvPr>
        </p:nvSpPr>
        <p:spPr/>
        <p:txBody>
          <a:bodyPr>
            <a:normAutofit lnSpcReduction="10000"/>
          </a:bodyPr>
          <a:lstStyle/>
          <a:p>
            <a:pPr>
              <a:defRPr/>
            </a:pPr>
            <a:fld id="{C305EDE6-BF57-4069-8B5D-210BDA95D65A}" type="slidenum">
              <a:rPr lang="fr-FR" smtClean="0"/>
              <a:pPr>
                <a:defRPr/>
              </a:pPr>
              <a:t>9</a:t>
            </a:fld>
            <a:endParaRPr lang="fr-FR" dirty="0"/>
          </a:p>
        </p:txBody>
      </p:sp>
      <p:pic>
        <p:nvPicPr>
          <p:cNvPr id="17413" name="Picture 2"/>
          <p:cNvPicPr>
            <a:picLocks noChangeAspect="1" noChangeArrowheads="1"/>
          </p:cNvPicPr>
          <p:nvPr/>
        </p:nvPicPr>
        <p:blipFill>
          <a:blip r:embed="rId2"/>
          <a:srcRect/>
          <a:stretch>
            <a:fillRect/>
          </a:stretch>
        </p:blipFill>
        <p:spPr bwMode="auto">
          <a:xfrm>
            <a:off x="2643188" y="5643563"/>
            <a:ext cx="4500562" cy="681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Diapositive 1 - &amp;quot;Baccalauréat professionnel&amp;#x0D;&amp;#x0A;Gestion -- Administration&amp;quot;&quot;/&gt;&lt;property id=&quot;20307&quot; value=&quot;256&quot;/&gt;&lt;/object&gt;&lt;object type=&quot;3&quot; unique_id=&quot;10005&quot;&gt;&lt;property id=&quot;20148&quot; value=&quot;5&quot;/&gt;&lt;property id=&quot;20300&quot; value=&quot;Diapositive 2 - &amp;quot;Pôle 1 – Gestion administrative des relations externes&amp;quot;&quot;/&gt;&lt;property id=&quot;20307&quot; value=&quot;259&quot;/&gt;&lt;/object&gt;&lt;object type=&quot;3&quot; unique_id=&quot;10006&quot;&gt;&lt;property id=&quot;20148&quot; value=&quot;5&quot;/&gt;&lt;property id=&quot;20300&quot; value=&quot;Diapositive 3&quot;/&gt;&lt;property id=&quot;20307&quot; value=&quot;265&quot;/&gt;&lt;/object&gt;&lt;object type=&quot;3&quot; unique_id=&quot;10007&quot;&gt;&lt;property id=&quot;20148&quot; value=&quot;5&quot;/&gt;&lt;property id=&quot;20300&quot; value=&quot;Diapositive 4 - &amp;quot;1.1. Gestion administrative des relations avec les fournisseurs&amp;quot;&quot;/&gt;&lt;property id=&quot;20307&quot; value=&quot;261&quot;/&gt;&lt;/object&gt;&lt;object type=&quot;3&quot; unique_id=&quot;10008&quot;&gt;&lt;property id=&quot;20148&quot; value=&quot;5&quot;/&gt;&lt;property id=&quot;20300&quot; value=&quot;Diapositive 5 - &amp;quot;1.2. Gestion administrative des relations avec les clients et les usagers&amp;quot;&quot;/&gt;&lt;property id=&quot;20307&quot; value=&quot;257&quot;/&gt;&lt;/object&gt;&lt;object type=&quot;3&quot; unique_id=&quot;10009&quot;&gt;&lt;property id=&quot;20148&quot; value=&quot;5&quot;/&gt;&lt;property id=&quot;20300&quot; value=&quot;Diapositive 6 - &amp;quot;1.3. Gestion administrative des relations avec les autres partenaires&amp;quot;&quot;/&gt;&lt;property id=&quot;20307&quot; value=&quot;260&quot;/&gt;&lt;/object&gt;&lt;object type=&quot;3&quot; unique_id=&quot;10010&quot;&gt;&lt;property id=&quot;20148&quot; value=&quot;5&quot;/&gt;&lt;property id=&quot;20300&quot; value=&quot;Diapositive 7 - &amp;quot;Un exemple de situation du pôle 1&amp;quot;&quot;/&gt;&lt;property id=&quot;20307&quot; value=&quot;267&quot;/&gt;&lt;/object&gt;&lt;object type=&quot;3&quot; unique_id=&quot;10011&quot;&gt;&lt;property id=&quot;20148&quot; value=&quot;5&quot;/&gt;&lt;property id=&quot;20300&quot; value=&quot;Diapositive 8 - &amp;quot;Quelques caractéristiques de ce pôle&amp;quot;&quot;/&gt;&lt;property id=&quot;20307&quot; value=&quot;268&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NP ateliers rédactionnel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PNP ateliers rédactionnels</Template>
  <TotalTime>1433</TotalTime>
  <Words>1206</Words>
  <Application>Microsoft Office PowerPoint</Application>
  <PresentationFormat>Affichage à l'écran (4:3)</PresentationFormat>
  <Paragraphs>146</Paragraphs>
  <Slides>30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30</vt:i4>
      </vt:variant>
    </vt:vector>
  </HeadingPairs>
  <TitlesOfParts>
    <vt:vector size="36" baseType="lpstr">
      <vt:lpstr>Arial</vt:lpstr>
      <vt:lpstr>Franklin Gothic Medium</vt:lpstr>
      <vt:lpstr>Franklin Gothic Book</vt:lpstr>
      <vt:lpstr>Wingdings</vt:lpstr>
      <vt:lpstr>Calibri</vt:lpstr>
      <vt:lpstr>PNP ateliers rédactionnels</vt:lpstr>
      <vt:lpstr>Baccalauréat professionnel Gestion – Administration Mettre en œuvre le PGI OPEN- ERP 6.0.3</vt:lpstr>
      <vt:lpstr>OPEN ERP : un PGI…</vt:lpstr>
      <vt:lpstr>Pourquoi un PGI ?</vt:lpstr>
      <vt:lpstr>OPEN ERP : Définition </vt:lpstr>
      <vt:lpstr>OPEN ERP : principes de fonctionnement</vt:lpstr>
      <vt:lpstr>OPEN ERP : des ressources déjà existantes</vt:lpstr>
      <vt:lpstr>OPEN ERP : une installation en monoposte non recommandée…</vt:lpstr>
      <vt:lpstr>OPEN ERP : principes de fonctionnement autour d’un N.A.S.</vt:lpstr>
      <vt:lpstr>Un N.A.S : rôle et principes </vt:lpstr>
      <vt:lpstr>Le générateur d’activités : un outil au service de la créativité des équipes.</vt:lpstr>
      <vt:lpstr>Le générateur d’activités : un outil au service de la créativité des équipes (suite)</vt:lpstr>
      <vt:lpstr>Le générateur d’activités : un outil de suivi du travail de l’élève.</vt:lpstr>
      <vt:lpstr>Un N.A.S : le service messagerie</vt:lpstr>
      <vt:lpstr>Un espace collaboratif sur le  N.A.S</vt:lpstr>
      <vt:lpstr>Un forum des utilisateurs sur le N.A.S</vt:lpstr>
      <vt:lpstr>Un wiki sur le N.A.S</vt:lpstr>
      <vt:lpstr>Un intranet sur le N.A.S</vt:lpstr>
      <vt:lpstr>Des magasins en ligne sur le N.A.S</vt:lpstr>
      <vt:lpstr>Des banques en ligne</vt:lpstr>
      <vt:lpstr>Le N.A.S : typologie du matériel</vt:lpstr>
      <vt:lpstr>Implantation sur le réseau : une implantation préférable en DMZ.</vt:lpstr>
      <vt:lpstr>La création des comptes sur le NAS</vt:lpstr>
      <vt:lpstr>Exemple : suivi de l’activité Achats-Ventes</vt:lpstr>
      <vt:lpstr>Vue d’ensemble des activités pour un groupe de 3-4 élèves.</vt:lpstr>
      <vt:lpstr>1ère étape : réception de la commande client par courriel.</vt:lpstr>
      <vt:lpstr>2ème étape : la commande fournisseur</vt:lpstr>
      <vt:lpstr>3ème étape :Réception des marchandises, facturation</vt:lpstr>
      <vt:lpstr>4ème étape : Livraison du client </vt:lpstr>
      <vt:lpstr>5ème étape : Règlement du fournisseur</vt:lpstr>
      <vt:lpstr>6ème étape : Règlement du client</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Baccalauréat professionnel Gestion -- Administration</dc:title>
  <dc:creator>OM</dc:creator>
  <cp:lastModifiedBy>GESTION4</cp:lastModifiedBy>
  <cp:revision>73</cp:revision>
  <dcterms:created xsi:type="dcterms:W3CDTF">2011-09-23T12:04:16Z</dcterms:created>
  <dcterms:modified xsi:type="dcterms:W3CDTF">2012-12-26T19:44:08Z</dcterms:modified>
</cp:coreProperties>
</file>