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28" y="-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5209C-7723-42F8-95F3-F76526F5B2C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D956A-1E91-4315-B28F-9EF80DF9A3F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BFBF6-3745-4A6C-8CAA-494AB331156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995DB6-A687-48D4-813F-4AF3AE36F67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50CF0-D107-4E5E-9C75-0D0DEE9F719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663D85-1074-44F0-9B2C-F641DFA264C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4C9397-6151-4D8A-8A7D-1362305E451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2664A2-C11C-43A2-B524-EE82FF91712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060FE-A03A-441A-AEE9-0462132DD07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7BB4-765D-4AC5-B893-D9A15EBE082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89FF6-A9D1-40B1-80EC-BAFD4EB329D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24052F-AB95-4468-B516-881FE1BD55CF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banque.net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260350" y="323155"/>
            <a:ext cx="2808610" cy="8569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260350" y="323155"/>
            <a:ext cx="280861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 dirty="0" smtClean="0"/>
              <a:t>Préparateur de commande</a:t>
            </a:r>
            <a:endParaRPr lang="fr-FR" sz="1400" dirty="0"/>
          </a:p>
        </p:txBody>
      </p:sp>
      <p:sp>
        <p:nvSpPr>
          <p:cNvPr id="2072" name="Oval 24"/>
          <p:cNvSpPr>
            <a:spLocks noChangeArrowheads="1"/>
          </p:cNvSpPr>
          <p:nvPr/>
        </p:nvSpPr>
        <p:spPr bwMode="auto">
          <a:xfrm>
            <a:off x="543826" y="1836118"/>
            <a:ext cx="190679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passée et </a:t>
            </a:r>
          </a:p>
          <a:p>
            <a:pPr algn="ctr"/>
            <a:r>
              <a:rPr lang="fr-FR" sz="1000" dirty="0" smtClean="0"/>
              <a:t>payée </a:t>
            </a:r>
            <a:r>
              <a:rPr lang="fr-FR" sz="1000" dirty="0" smtClean="0"/>
              <a:t>en ligne</a:t>
            </a:r>
            <a:endParaRPr lang="fr-FR" sz="1000" dirty="0"/>
          </a:p>
        </p:txBody>
      </p:sp>
      <p:sp>
        <p:nvSpPr>
          <p:cNvPr id="2092" name="Oval 44"/>
          <p:cNvSpPr>
            <a:spLocks noChangeArrowheads="1"/>
          </p:cNvSpPr>
          <p:nvPr/>
        </p:nvSpPr>
        <p:spPr bwMode="auto">
          <a:xfrm>
            <a:off x="1700808" y="5076056"/>
            <a:ext cx="1125606" cy="43204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</a:t>
            </a:r>
          </a:p>
          <a:p>
            <a:pPr algn="ctr"/>
            <a:r>
              <a:rPr lang="fr-FR" sz="1000" dirty="0" smtClean="0"/>
              <a:t>rapprochée</a:t>
            </a:r>
            <a:endParaRPr lang="fr-FR" sz="1000" dirty="0"/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3068960" y="323528"/>
            <a:ext cx="3168352" cy="8569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3068960" y="323528"/>
            <a:ext cx="3168352" cy="5048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 dirty="0" smtClean="0"/>
              <a:t>Assistant de gestion</a:t>
            </a:r>
            <a:endParaRPr lang="fr-FR" sz="1400" dirty="0"/>
          </a:p>
          <a:p>
            <a:pPr algn="ctr"/>
            <a:endParaRPr lang="fr-FR" sz="1400" dirty="0"/>
          </a:p>
        </p:txBody>
      </p:sp>
      <p:sp>
        <p:nvSpPr>
          <p:cNvPr id="66" name="Oval 21"/>
          <p:cNvSpPr>
            <a:spLocks noChangeArrowheads="1"/>
          </p:cNvSpPr>
          <p:nvPr/>
        </p:nvSpPr>
        <p:spPr bwMode="auto">
          <a:xfrm>
            <a:off x="5085184" y="899591"/>
            <a:ext cx="864096" cy="432049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Chaque jour</a:t>
            </a:r>
            <a:endParaRPr lang="fr-FR" sz="1000" dirty="0"/>
          </a:p>
        </p:txBody>
      </p:sp>
      <p:sp>
        <p:nvSpPr>
          <p:cNvPr id="67" name="Oval 24"/>
          <p:cNvSpPr>
            <a:spLocks noChangeArrowheads="1"/>
          </p:cNvSpPr>
          <p:nvPr/>
        </p:nvSpPr>
        <p:spPr bwMode="auto">
          <a:xfrm>
            <a:off x="3645024" y="2843808"/>
            <a:ext cx="1015931" cy="57606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Règlements</a:t>
            </a:r>
          </a:p>
          <a:p>
            <a:pPr algn="ctr"/>
            <a:r>
              <a:rPr lang="fr-FR" sz="1000" dirty="0" smtClean="0"/>
              <a:t> listés</a:t>
            </a:r>
            <a:endParaRPr lang="fr-FR" sz="1000" dirty="0"/>
          </a:p>
        </p:txBody>
      </p:sp>
      <p:sp>
        <p:nvSpPr>
          <p:cNvPr id="70" name="Text Box 79"/>
          <p:cNvSpPr txBox="1">
            <a:spLocks noChangeArrowheads="1"/>
          </p:cNvSpPr>
          <p:nvPr/>
        </p:nvSpPr>
        <p:spPr bwMode="auto">
          <a:xfrm>
            <a:off x="3356993" y="1547664"/>
            <a:ext cx="2736304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Traitement des règlements</a:t>
            </a:r>
            <a:endParaRPr lang="fr-FR" sz="1200" dirty="0"/>
          </a:p>
        </p:txBody>
      </p:sp>
      <p:sp>
        <p:nvSpPr>
          <p:cNvPr id="71" name="Text Box 80"/>
          <p:cNvSpPr txBox="1">
            <a:spLocks noChangeArrowheads="1"/>
          </p:cNvSpPr>
          <p:nvPr/>
        </p:nvSpPr>
        <p:spPr bwMode="auto">
          <a:xfrm>
            <a:off x="3356993" y="1836117"/>
            <a:ext cx="2736304" cy="639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Consulter le compte bancaire (</a:t>
            </a:r>
            <a:r>
              <a:rPr lang="fr-FR" sz="1000" dirty="0" smtClean="0">
                <a:hlinkClick r:id="rId2"/>
              </a:rPr>
              <a:t>www.maBanque.net</a:t>
            </a:r>
            <a:r>
              <a:rPr lang="fr-FR" sz="1000" dirty="0" smtClean="0"/>
              <a:t>)</a:t>
            </a:r>
          </a:p>
          <a:p>
            <a:pPr>
              <a:buFontTx/>
              <a:buChar char="-"/>
            </a:pPr>
            <a:r>
              <a:rPr lang="fr-FR" sz="1000" dirty="0" smtClean="0"/>
              <a:t>Pointer les règlements provenant du site marchand</a:t>
            </a:r>
          </a:p>
          <a:p>
            <a:endParaRPr lang="fr-FR" sz="1000" dirty="0"/>
          </a:p>
        </p:txBody>
      </p:sp>
      <p:sp>
        <p:nvSpPr>
          <p:cNvPr id="72" name="Text Box 80"/>
          <p:cNvSpPr txBox="1">
            <a:spLocks noChangeArrowheads="1"/>
          </p:cNvSpPr>
          <p:nvPr/>
        </p:nvSpPr>
        <p:spPr bwMode="auto">
          <a:xfrm>
            <a:off x="3356993" y="2474763"/>
            <a:ext cx="2736304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sp>
        <p:nvSpPr>
          <p:cNvPr id="77" name="Oval 109"/>
          <p:cNvSpPr>
            <a:spLocks noChangeArrowheads="1"/>
          </p:cNvSpPr>
          <p:nvPr/>
        </p:nvSpPr>
        <p:spPr bwMode="auto">
          <a:xfrm>
            <a:off x="620688" y="4932040"/>
            <a:ext cx="1008063" cy="5048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en</a:t>
            </a:r>
          </a:p>
          <a:p>
            <a:pPr algn="ctr"/>
            <a:r>
              <a:rPr lang="fr-FR" sz="1000" dirty="0" smtClean="0"/>
              <a:t>attente</a:t>
            </a:r>
          </a:p>
        </p:txBody>
      </p:sp>
      <p:sp>
        <p:nvSpPr>
          <p:cNvPr id="79" name="Text Box 57"/>
          <p:cNvSpPr txBox="1">
            <a:spLocks noChangeArrowheads="1"/>
          </p:cNvSpPr>
          <p:nvPr/>
        </p:nvSpPr>
        <p:spPr bwMode="auto">
          <a:xfrm>
            <a:off x="404664" y="4499992"/>
            <a:ext cx="1224136" cy="2880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Pas OK</a:t>
            </a:r>
            <a:endParaRPr lang="fr-FR" sz="1000" dirty="0"/>
          </a:p>
        </p:txBody>
      </p:sp>
      <p:sp>
        <p:nvSpPr>
          <p:cNvPr id="80" name="Text Box 79"/>
          <p:cNvSpPr txBox="1">
            <a:spLocks noChangeArrowheads="1"/>
          </p:cNvSpPr>
          <p:nvPr/>
        </p:nvSpPr>
        <p:spPr bwMode="auto">
          <a:xfrm>
            <a:off x="404665" y="3707712"/>
            <a:ext cx="2496354" cy="4322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Rapprochement Commandes/Règlements</a:t>
            </a:r>
            <a:endParaRPr lang="fr-FR" sz="1200" dirty="0"/>
          </a:p>
        </p:txBody>
      </p:sp>
      <p:sp>
        <p:nvSpPr>
          <p:cNvPr id="81" name="Text Box 80"/>
          <p:cNvSpPr txBox="1">
            <a:spLocks noChangeArrowheads="1"/>
          </p:cNvSpPr>
          <p:nvPr/>
        </p:nvSpPr>
        <p:spPr bwMode="auto">
          <a:xfrm>
            <a:off x="404665" y="4139952"/>
            <a:ext cx="2496354" cy="36004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/>
              <a:t> </a:t>
            </a:r>
            <a:r>
              <a:rPr lang="fr-FR" sz="1000" dirty="0" smtClean="0"/>
              <a:t>Rapprocher </a:t>
            </a:r>
            <a:r>
              <a:rPr lang="fr-FR" sz="1000" dirty="0" smtClean="0"/>
              <a:t>la commande </a:t>
            </a:r>
            <a:r>
              <a:rPr lang="fr-FR" sz="1000" dirty="0" smtClean="0"/>
              <a:t>et les règlements reçus</a:t>
            </a:r>
            <a:endParaRPr lang="fr-FR" sz="1000" dirty="0"/>
          </a:p>
        </p:txBody>
      </p:sp>
      <p:sp>
        <p:nvSpPr>
          <p:cNvPr id="83" name="Organigramme : Opération manuelle 82"/>
          <p:cNvSpPr/>
          <p:nvPr/>
        </p:nvSpPr>
        <p:spPr>
          <a:xfrm>
            <a:off x="548680" y="3419872"/>
            <a:ext cx="1944216" cy="288032"/>
          </a:xfrm>
          <a:prstGeom prst="flowChartManualOpe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(a OU b) ET c</a:t>
            </a:r>
            <a:endParaRPr lang="fr-FR" sz="1200" dirty="0"/>
          </a:p>
        </p:txBody>
      </p:sp>
      <p:cxnSp>
        <p:nvCxnSpPr>
          <p:cNvPr id="85" name="Forme 84"/>
          <p:cNvCxnSpPr>
            <a:stCxn id="77" idx="2"/>
            <a:endCxn id="83" idx="0"/>
          </p:cNvCxnSpPr>
          <p:nvPr/>
        </p:nvCxnSpPr>
        <p:spPr>
          <a:xfrm rot="10800000" flipH="1">
            <a:off x="620688" y="3419873"/>
            <a:ext cx="900100" cy="1764581"/>
          </a:xfrm>
          <a:prstGeom prst="curvedConnector4">
            <a:avLst>
              <a:gd name="adj1" fmla="val -40452"/>
              <a:gd name="adj2" fmla="val 112955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97" name="Text Box 57"/>
          <p:cNvSpPr txBox="1">
            <a:spLocks noChangeArrowheads="1"/>
          </p:cNvSpPr>
          <p:nvPr/>
        </p:nvSpPr>
        <p:spPr bwMode="auto">
          <a:xfrm>
            <a:off x="1628800" y="4499992"/>
            <a:ext cx="1272217" cy="2883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OK</a:t>
            </a:r>
            <a:endParaRPr lang="fr-FR" sz="1000" dirty="0"/>
          </a:p>
        </p:txBody>
      </p:sp>
      <p:sp>
        <p:nvSpPr>
          <p:cNvPr id="100" name="Text Box 79"/>
          <p:cNvSpPr txBox="1">
            <a:spLocks noChangeArrowheads="1"/>
          </p:cNvSpPr>
          <p:nvPr/>
        </p:nvSpPr>
        <p:spPr bwMode="auto">
          <a:xfrm>
            <a:off x="476672" y="5652120"/>
            <a:ext cx="2547043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Validation de la commande</a:t>
            </a:r>
            <a:endParaRPr lang="fr-FR" sz="1200" dirty="0"/>
          </a:p>
        </p:txBody>
      </p:sp>
      <p:sp>
        <p:nvSpPr>
          <p:cNvPr id="101" name="Text Box 80"/>
          <p:cNvSpPr txBox="1">
            <a:spLocks noChangeArrowheads="1"/>
          </p:cNvSpPr>
          <p:nvPr/>
        </p:nvSpPr>
        <p:spPr bwMode="auto">
          <a:xfrm>
            <a:off x="476672" y="5940574"/>
            <a:ext cx="2547043" cy="3596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Valider la commande</a:t>
            </a:r>
          </a:p>
          <a:p>
            <a:pPr>
              <a:buFontTx/>
              <a:buChar char="-"/>
            </a:pPr>
            <a:r>
              <a:rPr lang="fr-FR" sz="1000" dirty="0" smtClean="0"/>
              <a:t>Préparer la commande</a:t>
            </a:r>
            <a:endParaRPr lang="fr-FR" sz="1000" dirty="0"/>
          </a:p>
        </p:txBody>
      </p:sp>
      <p:sp>
        <p:nvSpPr>
          <p:cNvPr id="102" name="Text Box 80"/>
          <p:cNvSpPr txBox="1">
            <a:spLocks noChangeArrowheads="1"/>
          </p:cNvSpPr>
          <p:nvPr/>
        </p:nvSpPr>
        <p:spPr bwMode="auto">
          <a:xfrm>
            <a:off x="476672" y="6300192"/>
            <a:ext cx="2547043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sp>
        <p:nvSpPr>
          <p:cNvPr id="106" name="Oval 44"/>
          <p:cNvSpPr>
            <a:spLocks noChangeArrowheads="1"/>
          </p:cNvSpPr>
          <p:nvPr/>
        </p:nvSpPr>
        <p:spPr bwMode="auto">
          <a:xfrm>
            <a:off x="1268760" y="6669111"/>
            <a:ext cx="1368152" cy="43204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</a:t>
            </a:r>
          </a:p>
          <a:p>
            <a:pPr algn="ctr"/>
            <a:r>
              <a:rPr lang="fr-FR" sz="1000" dirty="0" smtClean="0"/>
              <a:t>Validée et préparée</a:t>
            </a:r>
            <a:endParaRPr lang="fr-FR" sz="1000" dirty="0"/>
          </a:p>
        </p:txBody>
      </p:sp>
      <p:sp>
        <p:nvSpPr>
          <p:cNvPr id="108" name="Oval 24"/>
          <p:cNvSpPr>
            <a:spLocks noChangeArrowheads="1"/>
          </p:cNvSpPr>
          <p:nvPr/>
        </p:nvSpPr>
        <p:spPr bwMode="auto">
          <a:xfrm>
            <a:off x="4653134" y="7164288"/>
            <a:ext cx="1015931" cy="57606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Facture </a:t>
            </a:r>
          </a:p>
          <a:p>
            <a:pPr algn="ctr"/>
            <a:r>
              <a:rPr lang="fr-FR" sz="1000" dirty="0" smtClean="0"/>
              <a:t>éditée</a:t>
            </a:r>
            <a:endParaRPr lang="fr-FR" sz="1000" dirty="0"/>
          </a:p>
        </p:txBody>
      </p:sp>
      <p:sp>
        <p:nvSpPr>
          <p:cNvPr id="110" name="Text Box 79"/>
          <p:cNvSpPr txBox="1">
            <a:spLocks noChangeArrowheads="1"/>
          </p:cNvSpPr>
          <p:nvPr/>
        </p:nvSpPr>
        <p:spPr bwMode="auto">
          <a:xfrm>
            <a:off x="3429000" y="5876479"/>
            <a:ext cx="2736304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Facturation de la commande</a:t>
            </a:r>
            <a:endParaRPr lang="fr-FR" sz="1200" dirty="0"/>
          </a:p>
        </p:txBody>
      </p:sp>
      <p:sp>
        <p:nvSpPr>
          <p:cNvPr id="111" name="Text Box 80"/>
          <p:cNvSpPr txBox="1">
            <a:spLocks noChangeArrowheads="1"/>
          </p:cNvSpPr>
          <p:nvPr/>
        </p:nvSpPr>
        <p:spPr bwMode="auto">
          <a:xfrm>
            <a:off x="3429000" y="6164932"/>
            <a:ext cx="2736304" cy="63931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Renseigner la facture</a:t>
            </a:r>
          </a:p>
          <a:p>
            <a:pPr>
              <a:buFontTx/>
              <a:buChar char="-"/>
            </a:pPr>
            <a:r>
              <a:rPr lang="fr-FR" sz="1000" dirty="0" smtClean="0"/>
              <a:t>Enregistrer les écritures comptables </a:t>
            </a:r>
          </a:p>
          <a:p>
            <a:pPr>
              <a:buFontTx/>
              <a:buChar char="-"/>
            </a:pPr>
            <a:r>
              <a:rPr lang="fr-FR" sz="1000" dirty="0" smtClean="0"/>
              <a:t>Editer la facture</a:t>
            </a:r>
            <a:endParaRPr lang="fr-FR" sz="1000" dirty="0"/>
          </a:p>
        </p:txBody>
      </p:sp>
      <p:sp>
        <p:nvSpPr>
          <p:cNvPr id="112" name="Text Box 80"/>
          <p:cNvSpPr txBox="1">
            <a:spLocks noChangeArrowheads="1"/>
          </p:cNvSpPr>
          <p:nvPr/>
        </p:nvSpPr>
        <p:spPr bwMode="auto">
          <a:xfrm>
            <a:off x="3429000" y="6803578"/>
            <a:ext cx="2736304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sp>
        <p:nvSpPr>
          <p:cNvPr id="113" name="Oval 24"/>
          <p:cNvSpPr>
            <a:spLocks noChangeArrowheads="1"/>
          </p:cNvSpPr>
          <p:nvPr/>
        </p:nvSpPr>
        <p:spPr bwMode="auto">
          <a:xfrm>
            <a:off x="1844822" y="8460432"/>
            <a:ext cx="908991" cy="4313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</a:t>
            </a:r>
          </a:p>
          <a:p>
            <a:pPr algn="ctr"/>
            <a:r>
              <a:rPr lang="fr-FR" sz="1000" dirty="0" smtClean="0"/>
              <a:t>livrée</a:t>
            </a:r>
            <a:endParaRPr lang="fr-FR" sz="1000" dirty="0"/>
          </a:p>
        </p:txBody>
      </p:sp>
      <p:sp>
        <p:nvSpPr>
          <p:cNvPr id="115" name="Text Box 79"/>
          <p:cNvSpPr txBox="1">
            <a:spLocks noChangeArrowheads="1"/>
          </p:cNvSpPr>
          <p:nvPr/>
        </p:nvSpPr>
        <p:spPr bwMode="auto">
          <a:xfrm>
            <a:off x="476672" y="7316639"/>
            <a:ext cx="2448272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Livraison de la commande</a:t>
            </a:r>
            <a:endParaRPr lang="fr-FR" sz="1200" dirty="0"/>
          </a:p>
        </p:txBody>
      </p:sp>
      <p:sp>
        <p:nvSpPr>
          <p:cNvPr id="116" name="Text Box 80"/>
          <p:cNvSpPr txBox="1">
            <a:spLocks noChangeArrowheads="1"/>
          </p:cNvSpPr>
          <p:nvPr/>
        </p:nvSpPr>
        <p:spPr bwMode="auto">
          <a:xfrm>
            <a:off x="476672" y="7605093"/>
            <a:ext cx="2448272" cy="5673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Préparer le colis</a:t>
            </a:r>
          </a:p>
          <a:p>
            <a:pPr>
              <a:buFontTx/>
              <a:buChar char="-"/>
            </a:pPr>
            <a:r>
              <a:rPr lang="fr-FR" sz="1000" dirty="0" smtClean="0"/>
              <a:t>Insérer la facture</a:t>
            </a:r>
          </a:p>
          <a:p>
            <a:pPr>
              <a:buFontTx/>
              <a:buChar char="-"/>
            </a:pPr>
            <a:r>
              <a:rPr lang="fr-FR" sz="1000" dirty="0" smtClean="0"/>
              <a:t>Livrer la commande</a:t>
            </a:r>
            <a:endParaRPr lang="fr-FR" sz="1000" dirty="0"/>
          </a:p>
        </p:txBody>
      </p:sp>
      <p:sp>
        <p:nvSpPr>
          <p:cNvPr id="117" name="Text Box 80"/>
          <p:cNvSpPr txBox="1">
            <a:spLocks noChangeArrowheads="1"/>
          </p:cNvSpPr>
          <p:nvPr/>
        </p:nvSpPr>
        <p:spPr bwMode="auto">
          <a:xfrm>
            <a:off x="476672" y="8172400"/>
            <a:ext cx="2448272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cxnSp>
        <p:nvCxnSpPr>
          <p:cNvPr id="121" name="Forme 120"/>
          <p:cNvCxnSpPr>
            <a:stCxn id="106" idx="6"/>
            <a:endCxn id="110" idx="0"/>
          </p:cNvCxnSpPr>
          <p:nvPr/>
        </p:nvCxnSpPr>
        <p:spPr>
          <a:xfrm flipV="1">
            <a:off x="2636912" y="5876479"/>
            <a:ext cx="2160240" cy="1008656"/>
          </a:xfrm>
          <a:prstGeom prst="curvedConnector4">
            <a:avLst>
              <a:gd name="adj1" fmla="val 18333"/>
              <a:gd name="adj2" fmla="val 12266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25" name="Forme 124"/>
          <p:cNvCxnSpPr>
            <a:stCxn id="108" idx="3"/>
            <a:endCxn id="115" idx="0"/>
          </p:cNvCxnSpPr>
          <p:nvPr/>
        </p:nvCxnSpPr>
        <p:spPr>
          <a:xfrm rot="5400000" flipH="1">
            <a:off x="3081686" y="5935761"/>
            <a:ext cx="339350" cy="3101106"/>
          </a:xfrm>
          <a:prstGeom prst="curvedConnector5">
            <a:avLst>
              <a:gd name="adj1" fmla="val -67364"/>
              <a:gd name="adj2" fmla="val 32662"/>
              <a:gd name="adj3" fmla="val 167364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31" name="Forme 130"/>
          <p:cNvCxnSpPr>
            <a:stCxn id="66" idx="2"/>
            <a:endCxn id="70" idx="0"/>
          </p:cNvCxnSpPr>
          <p:nvPr/>
        </p:nvCxnSpPr>
        <p:spPr>
          <a:xfrm rot="10800000" flipV="1">
            <a:off x="4725146" y="1115616"/>
            <a:ext cx="360039" cy="43204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34" name="Forme 133"/>
          <p:cNvCxnSpPr>
            <a:stCxn id="72" idx="2"/>
            <a:endCxn id="67" idx="0"/>
          </p:cNvCxnSpPr>
          <p:nvPr/>
        </p:nvCxnSpPr>
        <p:spPr>
          <a:xfrm rot="5400000">
            <a:off x="4362893" y="2481555"/>
            <a:ext cx="152351" cy="572155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38" name="Forme 137"/>
          <p:cNvCxnSpPr>
            <a:stCxn id="67" idx="2"/>
            <a:endCxn id="83" idx="0"/>
          </p:cNvCxnSpPr>
          <p:nvPr/>
        </p:nvCxnSpPr>
        <p:spPr>
          <a:xfrm rot="10800000" flipV="1">
            <a:off x="1520788" y="3131840"/>
            <a:ext cx="2124236" cy="28803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49" name="Forme 148"/>
          <p:cNvCxnSpPr>
            <a:stCxn id="2072" idx="4"/>
            <a:endCxn id="83" idx="0"/>
          </p:cNvCxnSpPr>
          <p:nvPr/>
        </p:nvCxnSpPr>
        <p:spPr>
          <a:xfrm rot="16200000" flipH="1">
            <a:off x="933027" y="2832111"/>
            <a:ext cx="1151954" cy="23567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52" name="Forme 151"/>
          <p:cNvCxnSpPr>
            <a:stCxn id="97" idx="2"/>
            <a:endCxn id="2092" idx="0"/>
          </p:cNvCxnSpPr>
          <p:nvPr/>
        </p:nvCxnSpPr>
        <p:spPr>
          <a:xfrm rot="5400000">
            <a:off x="2120403" y="4931550"/>
            <a:ext cx="287714" cy="129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55" name="Forme 151"/>
          <p:cNvCxnSpPr>
            <a:stCxn id="79" idx="2"/>
            <a:endCxn id="77" idx="0"/>
          </p:cNvCxnSpPr>
          <p:nvPr/>
        </p:nvCxnSpPr>
        <p:spPr>
          <a:xfrm rot="16200000" flipH="1">
            <a:off x="998718" y="4806038"/>
            <a:ext cx="144016" cy="10798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58" name="Forme 151"/>
          <p:cNvCxnSpPr>
            <a:endCxn id="100" idx="0"/>
          </p:cNvCxnSpPr>
          <p:nvPr/>
        </p:nvCxnSpPr>
        <p:spPr>
          <a:xfrm rot="5400000">
            <a:off x="1905521" y="5352777"/>
            <a:ext cx="144016" cy="454670"/>
          </a:xfrm>
          <a:prstGeom prst="curvedConnector5">
            <a:avLst>
              <a:gd name="adj1" fmla="val -17638"/>
              <a:gd name="adj2" fmla="val 58876"/>
              <a:gd name="adj3" fmla="val 11816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64" name="Forme 151"/>
          <p:cNvCxnSpPr>
            <a:endCxn id="106" idx="0"/>
          </p:cNvCxnSpPr>
          <p:nvPr/>
        </p:nvCxnSpPr>
        <p:spPr>
          <a:xfrm rot="16200000" flipH="1">
            <a:off x="1790818" y="6507093"/>
            <a:ext cx="144016" cy="180020"/>
          </a:xfrm>
          <a:prstGeom prst="curvedConnector5">
            <a:avLst>
              <a:gd name="adj1" fmla="val -8819"/>
              <a:gd name="adj2" fmla="val 35549"/>
              <a:gd name="adj3" fmla="val 38271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170" name="Forme 151"/>
          <p:cNvCxnSpPr>
            <a:stCxn id="117" idx="2"/>
            <a:endCxn id="113" idx="1"/>
          </p:cNvCxnSpPr>
          <p:nvPr/>
        </p:nvCxnSpPr>
        <p:spPr>
          <a:xfrm rot="16200000" flipH="1">
            <a:off x="1772118" y="8317783"/>
            <a:ext cx="134512" cy="27713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173" name="ZoneTexte 172"/>
          <p:cNvSpPr txBox="1"/>
          <p:nvPr/>
        </p:nvSpPr>
        <p:spPr>
          <a:xfrm>
            <a:off x="476672" y="297853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</a:t>
            </a:r>
            <a:endParaRPr lang="fr-FR" dirty="0"/>
          </a:p>
        </p:txBody>
      </p:sp>
      <p:sp>
        <p:nvSpPr>
          <p:cNvPr id="175" name="ZoneTexte 174"/>
          <p:cNvSpPr txBox="1"/>
          <p:nvPr/>
        </p:nvSpPr>
        <p:spPr>
          <a:xfrm>
            <a:off x="1340768" y="2987824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b</a:t>
            </a:r>
            <a:endParaRPr lang="fr-FR" dirty="0"/>
          </a:p>
        </p:txBody>
      </p:sp>
      <p:sp>
        <p:nvSpPr>
          <p:cNvPr id="176" name="ZoneTexte 175"/>
          <p:cNvSpPr txBox="1"/>
          <p:nvPr/>
        </p:nvSpPr>
        <p:spPr>
          <a:xfrm>
            <a:off x="2564904" y="298782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c</a:t>
            </a:r>
            <a:endParaRPr lang="fr-FR" dirty="0"/>
          </a:p>
        </p:txBody>
      </p:sp>
      <p:cxnSp>
        <p:nvCxnSpPr>
          <p:cNvPr id="179" name="Forme 151"/>
          <p:cNvCxnSpPr>
            <a:stCxn id="112" idx="2"/>
            <a:endCxn id="108" idx="0"/>
          </p:cNvCxnSpPr>
          <p:nvPr/>
        </p:nvCxnSpPr>
        <p:spPr>
          <a:xfrm rot="16200000" flipH="1">
            <a:off x="4907118" y="6910306"/>
            <a:ext cx="144016" cy="36394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4"/>
          <p:cNvSpPr txBox="1">
            <a:spLocks noChangeArrowheads="1"/>
          </p:cNvSpPr>
          <p:nvPr/>
        </p:nvSpPr>
        <p:spPr bwMode="auto">
          <a:xfrm>
            <a:off x="260350" y="323155"/>
            <a:ext cx="2808610" cy="82810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" name="Text Box 17"/>
          <p:cNvSpPr txBox="1">
            <a:spLocks noChangeArrowheads="1"/>
          </p:cNvSpPr>
          <p:nvPr/>
        </p:nvSpPr>
        <p:spPr bwMode="auto">
          <a:xfrm>
            <a:off x="260350" y="323155"/>
            <a:ext cx="2808610" cy="504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 dirty="0" smtClean="0"/>
              <a:t>Préparateur de commande</a:t>
            </a:r>
            <a:endParaRPr lang="fr-FR" sz="1400" dirty="0"/>
          </a:p>
        </p:txBody>
      </p:sp>
      <p:sp>
        <p:nvSpPr>
          <p:cNvPr id="10" name="Oval 44"/>
          <p:cNvSpPr>
            <a:spLocks noChangeArrowheads="1"/>
          </p:cNvSpPr>
          <p:nvPr/>
        </p:nvSpPr>
        <p:spPr bwMode="auto">
          <a:xfrm>
            <a:off x="692696" y="2339752"/>
            <a:ext cx="1125606" cy="43204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</a:t>
            </a:r>
          </a:p>
          <a:p>
            <a:pPr algn="ctr"/>
            <a:r>
              <a:rPr lang="fr-FR" sz="1000" dirty="0" smtClean="0"/>
              <a:t>validée</a:t>
            </a:r>
            <a:endParaRPr lang="fr-FR" sz="1000" dirty="0"/>
          </a:p>
        </p:txBody>
      </p:sp>
      <p:sp>
        <p:nvSpPr>
          <p:cNvPr id="11" name="Text Box 70"/>
          <p:cNvSpPr txBox="1">
            <a:spLocks noChangeArrowheads="1"/>
          </p:cNvSpPr>
          <p:nvPr/>
        </p:nvSpPr>
        <p:spPr bwMode="auto">
          <a:xfrm>
            <a:off x="3068960" y="323528"/>
            <a:ext cx="3168352" cy="82809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12" name="Text Box 71"/>
          <p:cNvSpPr txBox="1">
            <a:spLocks noChangeArrowheads="1"/>
          </p:cNvSpPr>
          <p:nvPr/>
        </p:nvSpPr>
        <p:spPr bwMode="auto">
          <a:xfrm>
            <a:off x="3068960" y="323528"/>
            <a:ext cx="3168352" cy="5048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400" dirty="0" smtClean="0"/>
              <a:t>Vendeur</a:t>
            </a:r>
            <a:endParaRPr lang="fr-FR" sz="1400" dirty="0"/>
          </a:p>
          <a:p>
            <a:pPr algn="ctr"/>
            <a:endParaRPr lang="fr-FR" sz="1400" dirty="0"/>
          </a:p>
        </p:txBody>
      </p:sp>
      <p:sp>
        <p:nvSpPr>
          <p:cNvPr id="28" name="Text Box 79"/>
          <p:cNvSpPr txBox="1">
            <a:spLocks noChangeArrowheads="1"/>
          </p:cNvSpPr>
          <p:nvPr/>
        </p:nvSpPr>
        <p:spPr bwMode="auto">
          <a:xfrm>
            <a:off x="332656" y="3275856"/>
            <a:ext cx="2547043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Préparation de la commande</a:t>
            </a:r>
            <a:endParaRPr lang="fr-FR" sz="1200" dirty="0"/>
          </a:p>
        </p:txBody>
      </p:sp>
      <p:sp>
        <p:nvSpPr>
          <p:cNvPr id="29" name="Text Box 80"/>
          <p:cNvSpPr txBox="1">
            <a:spLocks noChangeArrowheads="1"/>
          </p:cNvSpPr>
          <p:nvPr/>
        </p:nvSpPr>
        <p:spPr bwMode="auto">
          <a:xfrm>
            <a:off x="332656" y="3564310"/>
            <a:ext cx="2547043" cy="2876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Préparer la commande</a:t>
            </a:r>
          </a:p>
          <a:p>
            <a:endParaRPr lang="fr-FR" sz="1000" dirty="0"/>
          </a:p>
        </p:txBody>
      </p:sp>
      <p:sp>
        <p:nvSpPr>
          <p:cNvPr id="30" name="Text Box 80"/>
          <p:cNvSpPr txBox="1">
            <a:spLocks noChangeArrowheads="1"/>
          </p:cNvSpPr>
          <p:nvPr/>
        </p:nvSpPr>
        <p:spPr bwMode="auto">
          <a:xfrm>
            <a:off x="332656" y="3851920"/>
            <a:ext cx="2547043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sp>
        <p:nvSpPr>
          <p:cNvPr id="31" name="Oval 44"/>
          <p:cNvSpPr>
            <a:spLocks noChangeArrowheads="1"/>
          </p:cNvSpPr>
          <p:nvPr/>
        </p:nvSpPr>
        <p:spPr bwMode="auto">
          <a:xfrm>
            <a:off x="908720" y="4427984"/>
            <a:ext cx="1368152" cy="43204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</a:t>
            </a:r>
          </a:p>
          <a:p>
            <a:pPr algn="ctr"/>
            <a:r>
              <a:rPr lang="fr-FR" sz="1000" dirty="0" smtClean="0"/>
              <a:t>préparée</a:t>
            </a:r>
            <a:endParaRPr lang="fr-FR" sz="1000" dirty="0"/>
          </a:p>
        </p:txBody>
      </p:sp>
      <p:sp>
        <p:nvSpPr>
          <p:cNvPr id="32" name="Oval 24"/>
          <p:cNvSpPr>
            <a:spLocks noChangeArrowheads="1"/>
          </p:cNvSpPr>
          <p:nvPr/>
        </p:nvSpPr>
        <p:spPr bwMode="auto">
          <a:xfrm>
            <a:off x="4221088" y="6156176"/>
            <a:ext cx="1015931" cy="576064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Facture </a:t>
            </a:r>
          </a:p>
          <a:p>
            <a:pPr algn="ctr"/>
            <a:r>
              <a:rPr lang="fr-FR" sz="1000" dirty="0" smtClean="0"/>
              <a:t>éditée</a:t>
            </a:r>
            <a:endParaRPr lang="fr-FR" sz="1000" dirty="0"/>
          </a:p>
        </p:txBody>
      </p:sp>
      <p:sp>
        <p:nvSpPr>
          <p:cNvPr id="33" name="Text Box 79"/>
          <p:cNvSpPr txBox="1">
            <a:spLocks noChangeArrowheads="1"/>
          </p:cNvSpPr>
          <p:nvPr/>
        </p:nvSpPr>
        <p:spPr bwMode="auto">
          <a:xfrm>
            <a:off x="3284984" y="4932040"/>
            <a:ext cx="2736304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Facturation de la commande</a:t>
            </a:r>
            <a:endParaRPr lang="fr-FR" sz="1200" dirty="0"/>
          </a:p>
        </p:txBody>
      </p:sp>
      <p:sp>
        <p:nvSpPr>
          <p:cNvPr id="34" name="Text Box 80"/>
          <p:cNvSpPr txBox="1">
            <a:spLocks noChangeArrowheads="1"/>
          </p:cNvSpPr>
          <p:nvPr/>
        </p:nvSpPr>
        <p:spPr bwMode="auto">
          <a:xfrm>
            <a:off x="3284984" y="5220493"/>
            <a:ext cx="2736304" cy="43162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Facturer  la commande</a:t>
            </a:r>
          </a:p>
          <a:p>
            <a:pPr>
              <a:buFontTx/>
              <a:buChar char="-"/>
            </a:pPr>
            <a:r>
              <a:rPr lang="fr-FR" sz="1000" dirty="0" smtClean="0"/>
              <a:t>Editer la facture</a:t>
            </a:r>
            <a:endParaRPr lang="fr-FR" sz="1000" dirty="0"/>
          </a:p>
        </p:txBody>
      </p:sp>
      <p:sp>
        <p:nvSpPr>
          <p:cNvPr id="35" name="Text Box 80"/>
          <p:cNvSpPr txBox="1">
            <a:spLocks noChangeArrowheads="1"/>
          </p:cNvSpPr>
          <p:nvPr/>
        </p:nvSpPr>
        <p:spPr bwMode="auto">
          <a:xfrm>
            <a:off x="3284984" y="5652120"/>
            <a:ext cx="2736304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sp>
        <p:nvSpPr>
          <p:cNvPr id="36" name="Oval 24"/>
          <p:cNvSpPr>
            <a:spLocks noChangeArrowheads="1"/>
          </p:cNvSpPr>
          <p:nvPr/>
        </p:nvSpPr>
        <p:spPr bwMode="auto">
          <a:xfrm>
            <a:off x="1916830" y="8020049"/>
            <a:ext cx="908991" cy="43137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Commande </a:t>
            </a:r>
          </a:p>
          <a:p>
            <a:pPr algn="ctr"/>
            <a:r>
              <a:rPr lang="fr-FR" sz="1000" dirty="0" smtClean="0"/>
              <a:t>livrée</a:t>
            </a:r>
            <a:endParaRPr lang="fr-FR" sz="1000" dirty="0"/>
          </a:p>
        </p:txBody>
      </p:sp>
      <p:sp>
        <p:nvSpPr>
          <p:cNvPr id="37" name="Text Box 79"/>
          <p:cNvSpPr txBox="1">
            <a:spLocks noChangeArrowheads="1"/>
          </p:cNvSpPr>
          <p:nvPr/>
        </p:nvSpPr>
        <p:spPr bwMode="auto">
          <a:xfrm>
            <a:off x="548680" y="6876256"/>
            <a:ext cx="2448272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Livraison de la commande</a:t>
            </a:r>
            <a:endParaRPr lang="fr-FR" sz="1200" dirty="0"/>
          </a:p>
        </p:txBody>
      </p:sp>
      <p:sp>
        <p:nvSpPr>
          <p:cNvPr id="38" name="Text Box 80"/>
          <p:cNvSpPr txBox="1">
            <a:spLocks noChangeArrowheads="1"/>
          </p:cNvSpPr>
          <p:nvPr/>
        </p:nvSpPr>
        <p:spPr bwMode="auto">
          <a:xfrm>
            <a:off x="548680" y="7164710"/>
            <a:ext cx="2448272" cy="5673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Préparer le colis</a:t>
            </a:r>
          </a:p>
          <a:p>
            <a:pPr>
              <a:buFontTx/>
              <a:buChar char="-"/>
            </a:pPr>
            <a:r>
              <a:rPr lang="fr-FR" sz="1000" dirty="0" smtClean="0"/>
              <a:t>Insérer la facture</a:t>
            </a:r>
          </a:p>
          <a:p>
            <a:pPr>
              <a:buFontTx/>
              <a:buChar char="-"/>
            </a:pPr>
            <a:r>
              <a:rPr lang="fr-FR" sz="1000" dirty="0" smtClean="0"/>
              <a:t>Livrer la commande</a:t>
            </a:r>
            <a:endParaRPr lang="fr-FR" sz="1000" dirty="0"/>
          </a:p>
        </p:txBody>
      </p:sp>
      <p:sp>
        <p:nvSpPr>
          <p:cNvPr id="39" name="Text Box 80"/>
          <p:cNvSpPr txBox="1">
            <a:spLocks noChangeArrowheads="1"/>
          </p:cNvSpPr>
          <p:nvPr/>
        </p:nvSpPr>
        <p:spPr bwMode="auto">
          <a:xfrm>
            <a:off x="548680" y="7732017"/>
            <a:ext cx="2448272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cxnSp>
        <p:nvCxnSpPr>
          <p:cNvPr id="40" name="Forme 39"/>
          <p:cNvCxnSpPr>
            <a:stCxn id="31" idx="6"/>
            <a:endCxn id="33" idx="0"/>
          </p:cNvCxnSpPr>
          <p:nvPr/>
        </p:nvCxnSpPr>
        <p:spPr>
          <a:xfrm>
            <a:off x="2276872" y="4644008"/>
            <a:ext cx="2376264" cy="28803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41" name="Forme 40"/>
          <p:cNvCxnSpPr>
            <a:stCxn id="32" idx="3"/>
            <a:endCxn id="37" idx="0"/>
          </p:cNvCxnSpPr>
          <p:nvPr/>
        </p:nvCxnSpPr>
        <p:spPr>
          <a:xfrm rot="5400000">
            <a:off x="2957153" y="5463540"/>
            <a:ext cx="228379" cy="259705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50" name="Forme 151"/>
          <p:cNvCxnSpPr>
            <a:stCxn id="10" idx="4"/>
            <a:endCxn id="28" idx="0"/>
          </p:cNvCxnSpPr>
          <p:nvPr/>
        </p:nvCxnSpPr>
        <p:spPr>
          <a:xfrm rot="16200000" flipH="1">
            <a:off x="1178810" y="2848488"/>
            <a:ext cx="504056" cy="350679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51" name="Forme 151"/>
          <p:cNvCxnSpPr>
            <a:stCxn id="30" idx="2"/>
            <a:endCxn id="31" idx="0"/>
          </p:cNvCxnSpPr>
          <p:nvPr/>
        </p:nvCxnSpPr>
        <p:spPr>
          <a:xfrm rot="5400000">
            <a:off x="1419802" y="4241608"/>
            <a:ext cx="359370" cy="13382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52" name="Forme 151"/>
          <p:cNvCxnSpPr>
            <a:stCxn id="39" idx="2"/>
            <a:endCxn id="36" idx="1"/>
          </p:cNvCxnSpPr>
          <p:nvPr/>
        </p:nvCxnSpPr>
        <p:spPr>
          <a:xfrm rot="16200000" flipH="1">
            <a:off x="1844126" y="7877400"/>
            <a:ext cx="134512" cy="27713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cxnSp>
        <p:nvCxnSpPr>
          <p:cNvPr id="56" name="Forme 151"/>
          <p:cNvCxnSpPr>
            <a:stCxn id="35" idx="2"/>
            <a:endCxn id="32" idx="0"/>
          </p:cNvCxnSpPr>
          <p:nvPr/>
        </p:nvCxnSpPr>
        <p:spPr>
          <a:xfrm rot="16200000" flipH="1">
            <a:off x="4547414" y="5974536"/>
            <a:ext cx="287362" cy="75918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58" name="Text Box 79"/>
          <p:cNvSpPr txBox="1">
            <a:spLocks noChangeArrowheads="1"/>
          </p:cNvSpPr>
          <p:nvPr/>
        </p:nvSpPr>
        <p:spPr bwMode="auto">
          <a:xfrm>
            <a:off x="3277468" y="1547664"/>
            <a:ext cx="2547043" cy="2884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200" dirty="0" smtClean="0"/>
              <a:t>Enregistrement de la commande</a:t>
            </a:r>
            <a:endParaRPr lang="fr-FR" sz="1200" dirty="0"/>
          </a:p>
        </p:txBody>
      </p:sp>
      <p:sp>
        <p:nvSpPr>
          <p:cNvPr id="59" name="Text Box 80"/>
          <p:cNvSpPr txBox="1">
            <a:spLocks noChangeArrowheads="1"/>
          </p:cNvSpPr>
          <p:nvPr/>
        </p:nvSpPr>
        <p:spPr bwMode="auto">
          <a:xfrm>
            <a:off x="3277468" y="1835696"/>
            <a:ext cx="2547043" cy="4320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buFontTx/>
              <a:buChar char="-"/>
            </a:pPr>
            <a:r>
              <a:rPr lang="fr-FR" sz="1000" dirty="0" smtClean="0"/>
              <a:t>Saisir les données de la commande</a:t>
            </a:r>
          </a:p>
          <a:p>
            <a:pPr>
              <a:buFontTx/>
              <a:buChar char="-"/>
            </a:pPr>
            <a:r>
              <a:rPr lang="fr-FR" sz="1000" dirty="0" smtClean="0"/>
              <a:t>Valider la commande</a:t>
            </a:r>
          </a:p>
        </p:txBody>
      </p:sp>
      <p:sp>
        <p:nvSpPr>
          <p:cNvPr id="60" name="Text Box 80"/>
          <p:cNvSpPr txBox="1">
            <a:spLocks noChangeArrowheads="1"/>
          </p:cNvSpPr>
          <p:nvPr/>
        </p:nvSpPr>
        <p:spPr bwMode="auto">
          <a:xfrm>
            <a:off x="3277468" y="2267744"/>
            <a:ext cx="2547043" cy="21669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fr-FR" sz="1000" dirty="0" smtClean="0"/>
              <a:t>TOUJOURS</a:t>
            </a:r>
            <a:endParaRPr lang="fr-FR" sz="1000" dirty="0"/>
          </a:p>
        </p:txBody>
      </p:sp>
      <p:cxnSp>
        <p:nvCxnSpPr>
          <p:cNvPr id="61" name="Forme 151"/>
          <p:cNvCxnSpPr>
            <a:stCxn id="60" idx="2"/>
            <a:endCxn id="10" idx="6"/>
          </p:cNvCxnSpPr>
          <p:nvPr/>
        </p:nvCxnSpPr>
        <p:spPr>
          <a:xfrm rot="5400000">
            <a:off x="3148977" y="1153763"/>
            <a:ext cx="71338" cy="27326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  <p:sp>
        <p:nvSpPr>
          <p:cNvPr id="87" name="Oval 44"/>
          <p:cNvSpPr>
            <a:spLocks noChangeArrowheads="1"/>
          </p:cNvSpPr>
          <p:nvPr/>
        </p:nvSpPr>
        <p:spPr bwMode="auto">
          <a:xfrm>
            <a:off x="3227434" y="863588"/>
            <a:ext cx="1125606" cy="43204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000" dirty="0" smtClean="0"/>
              <a:t>Accord du</a:t>
            </a:r>
          </a:p>
          <a:p>
            <a:pPr algn="ctr"/>
            <a:r>
              <a:rPr lang="fr-FR" sz="1000" dirty="0" smtClean="0"/>
              <a:t>client</a:t>
            </a:r>
          </a:p>
        </p:txBody>
      </p:sp>
      <p:cxnSp>
        <p:nvCxnSpPr>
          <p:cNvPr id="88" name="Forme 87"/>
          <p:cNvCxnSpPr>
            <a:stCxn id="87" idx="6"/>
            <a:endCxn id="58" idx="0"/>
          </p:cNvCxnSpPr>
          <p:nvPr/>
        </p:nvCxnSpPr>
        <p:spPr>
          <a:xfrm>
            <a:off x="4353040" y="1079612"/>
            <a:ext cx="197950" cy="46805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173</Words>
  <Application>Microsoft Office PowerPoint</Application>
  <PresentationFormat>Affichage à l'écran (4:3)</PresentationFormat>
  <Paragraphs>71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Modèle par défaut</vt:lpstr>
      <vt:lpstr>Présentation PowerPoint</vt:lpstr>
      <vt:lpstr>Présentation PowerPoint</vt:lpstr>
    </vt:vector>
  </TitlesOfParts>
  <Company>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Rozenn DAGORN</dc:creator>
  <cp:lastModifiedBy>Eric</cp:lastModifiedBy>
  <cp:revision>54</cp:revision>
  <dcterms:created xsi:type="dcterms:W3CDTF">2009-03-15T13:03:00Z</dcterms:created>
  <dcterms:modified xsi:type="dcterms:W3CDTF">2012-01-22T14:22:58Z</dcterms:modified>
</cp:coreProperties>
</file>