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6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3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65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77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39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05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4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21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4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9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44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72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C25FF-3BE8-4A2E-B4C2-2FBA61CB1E58}" type="datetimeFigureOut">
              <a:rPr lang="fr-FR" smtClean="0"/>
              <a:t>22/06/2012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2FF56-B9D9-4040-96A6-110B4A72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3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lipse 68"/>
          <p:cNvSpPr/>
          <p:nvPr/>
        </p:nvSpPr>
        <p:spPr>
          <a:xfrm>
            <a:off x="708539" y="1692531"/>
            <a:ext cx="1943001" cy="176898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en cours</a:t>
            </a:r>
          </a:p>
          <a:p>
            <a:pPr algn="ctr"/>
            <a:r>
              <a:rPr lang="fr-FR" dirty="0" smtClean="0"/>
              <a:t>(brouillon)</a:t>
            </a:r>
            <a:endParaRPr lang="fr-FR" dirty="0"/>
          </a:p>
        </p:txBody>
      </p:sp>
      <p:sp>
        <p:nvSpPr>
          <p:cNvPr id="78" name="Ellipse 77"/>
          <p:cNvSpPr/>
          <p:nvPr/>
        </p:nvSpPr>
        <p:spPr>
          <a:xfrm>
            <a:off x="579573" y="4535472"/>
            <a:ext cx="2200932" cy="207461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attente d’approbation</a:t>
            </a:r>
          </a:p>
          <a:p>
            <a:pPr algn="ctr"/>
            <a:endParaRPr lang="fr-FR" dirty="0"/>
          </a:p>
        </p:txBody>
      </p:sp>
      <p:sp>
        <p:nvSpPr>
          <p:cNvPr id="79" name="Ellipse 78"/>
          <p:cNvSpPr/>
          <p:nvPr/>
        </p:nvSpPr>
        <p:spPr>
          <a:xfrm>
            <a:off x="6715863" y="4634741"/>
            <a:ext cx="1656184" cy="15649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accordée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4056735" y="1991655"/>
            <a:ext cx="1538013" cy="139216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refusée</a:t>
            </a:r>
            <a:endParaRPr lang="fr-FR" dirty="0"/>
          </a:p>
        </p:txBody>
      </p:sp>
      <p:sp>
        <p:nvSpPr>
          <p:cNvPr id="81" name="Ellipse 80"/>
          <p:cNvSpPr/>
          <p:nvPr/>
        </p:nvSpPr>
        <p:spPr>
          <a:xfrm>
            <a:off x="4056735" y="4710668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Demande approuvée</a:t>
            </a:r>
            <a:endParaRPr lang="fr-FR" sz="1600" dirty="0"/>
          </a:p>
        </p:txBody>
      </p:sp>
      <p:sp>
        <p:nvSpPr>
          <p:cNvPr id="82" name="Flèche droite 81"/>
          <p:cNvSpPr/>
          <p:nvPr/>
        </p:nvSpPr>
        <p:spPr>
          <a:xfrm rot="5400000">
            <a:off x="1242911" y="3858294"/>
            <a:ext cx="874255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Demander</a:t>
            </a:r>
            <a:endParaRPr lang="fr-FR" dirty="0"/>
          </a:p>
        </p:txBody>
      </p:sp>
      <p:sp>
        <p:nvSpPr>
          <p:cNvPr id="83" name="Flèche droite 82"/>
          <p:cNvSpPr/>
          <p:nvPr/>
        </p:nvSpPr>
        <p:spPr>
          <a:xfrm>
            <a:off x="2980265" y="5183358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Approuver</a:t>
            </a:r>
            <a:endParaRPr lang="fr-FR" dirty="0"/>
          </a:p>
        </p:txBody>
      </p:sp>
      <p:sp>
        <p:nvSpPr>
          <p:cNvPr id="84" name="Flèche droite 83"/>
          <p:cNvSpPr/>
          <p:nvPr/>
        </p:nvSpPr>
        <p:spPr>
          <a:xfrm rot="19550453">
            <a:off x="2504115" y="3822327"/>
            <a:ext cx="1896483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Refuser</a:t>
            </a:r>
            <a:endParaRPr lang="fr-FR" dirty="0" smtClean="0"/>
          </a:p>
        </p:txBody>
      </p:sp>
      <p:sp>
        <p:nvSpPr>
          <p:cNvPr id="85" name="Flèche droite 84"/>
          <p:cNvSpPr/>
          <p:nvPr/>
        </p:nvSpPr>
        <p:spPr>
          <a:xfrm rot="16200000">
            <a:off x="4303505" y="3858046"/>
            <a:ext cx="1044475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Refuser</a:t>
            </a:r>
            <a:endParaRPr lang="fr-FR" dirty="0"/>
          </a:p>
        </p:txBody>
      </p:sp>
      <p:sp>
        <p:nvSpPr>
          <p:cNvPr id="86" name="Flèche droite 85"/>
          <p:cNvSpPr/>
          <p:nvPr/>
        </p:nvSpPr>
        <p:spPr>
          <a:xfrm>
            <a:off x="5704731" y="4956596"/>
            <a:ext cx="999294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Approuver</a:t>
            </a:r>
            <a:endParaRPr lang="fr-FR" sz="1200" dirty="0"/>
          </a:p>
        </p:txBody>
      </p:sp>
      <p:grpSp>
        <p:nvGrpSpPr>
          <p:cNvPr id="87" name="Groupe 86"/>
          <p:cNvGrpSpPr/>
          <p:nvPr/>
        </p:nvGrpSpPr>
        <p:grpSpPr>
          <a:xfrm>
            <a:off x="1111433" y="3747101"/>
            <a:ext cx="379477" cy="510491"/>
            <a:chOff x="2325997" y="5229199"/>
            <a:chExt cx="736099" cy="948601"/>
          </a:xfrm>
        </p:grpSpPr>
        <p:sp>
          <p:nvSpPr>
            <p:cNvPr id="88" name="Ellipse 87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Rectangle 8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3072879" y="3364636"/>
            <a:ext cx="379477" cy="510491"/>
            <a:chOff x="2325997" y="5229199"/>
            <a:chExt cx="736099" cy="948601"/>
          </a:xfrm>
        </p:grpSpPr>
        <p:sp>
          <p:nvSpPr>
            <p:cNvPr id="93" name="Ellipse 92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Rectangle 93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Rectangle 94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7" name="Groupe 96"/>
          <p:cNvGrpSpPr/>
          <p:nvPr/>
        </p:nvGrpSpPr>
        <p:grpSpPr>
          <a:xfrm>
            <a:off x="3169827" y="4683742"/>
            <a:ext cx="379477" cy="510491"/>
            <a:chOff x="2325997" y="5229199"/>
            <a:chExt cx="736099" cy="948601"/>
          </a:xfrm>
        </p:grpSpPr>
        <p:sp>
          <p:nvSpPr>
            <p:cNvPr id="98" name="Ellipse 97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Rectangle 9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Rectangle 9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5068497" y="3875127"/>
            <a:ext cx="379477" cy="510491"/>
            <a:chOff x="2325997" y="5229199"/>
            <a:chExt cx="736099" cy="948601"/>
          </a:xfrm>
        </p:grpSpPr>
        <p:sp>
          <p:nvSpPr>
            <p:cNvPr id="103" name="Ellipse 102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Rectangle 103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Rectangle 104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7" name="Groupe 106"/>
          <p:cNvGrpSpPr/>
          <p:nvPr/>
        </p:nvGrpSpPr>
        <p:grpSpPr>
          <a:xfrm>
            <a:off x="5963956" y="4341716"/>
            <a:ext cx="379477" cy="510491"/>
            <a:chOff x="2325997" y="5229199"/>
            <a:chExt cx="736099" cy="948601"/>
          </a:xfrm>
        </p:grpSpPr>
        <p:sp>
          <p:nvSpPr>
            <p:cNvPr id="108" name="Ellipse 107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Rectangle 10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Rectangle 10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2" name="ZoneTexte 111"/>
          <p:cNvSpPr txBox="1"/>
          <p:nvPr/>
        </p:nvSpPr>
        <p:spPr>
          <a:xfrm>
            <a:off x="7214005" y="1501306"/>
            <a:ext cx="1340175" cy="338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Employé</a:t>
            </a:r>
            <a:endParaRPr lang="fr-FR" sz="1400" dirty="0"/>
          </a:p>
        </p:txBody>
      </p:sp>
      <p:grpSp>
        <p:nvGrpSpPr>
          <p:cNvPr id="113" name="Groupe 112"/>
          <p:cNvGrpSpPr/>
          <p:nvPr/>
        </p:nvGrpSpPr>
        <p:grpSpPr>
          <a:xfrm>
            <a:off x="6698613" y="1389812"/>
            <a:ext cx="379477" cy="561540"/>
            <a:chOff x="2325997" y="5229199"/>
            <a:chExt cx="736099" cy="948601"/>
          </a:xfrm>
        </p:grpSpPr>
        <p:sp>
          <p:nvSpPr>
            <p:cNvPr id="114" name="Ellipse 113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Rectangle 114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 115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6705500" y="2040389"/>
            <a:ext cx="379477" cy="561540"/>
            <a:chOff x="2325997" y="5229199"/>
            <a:chExt cx="736099" cy="948601"/>
          </a:xfrm>
        </p:grpSpPr>
        <p:sp>
          <p:nvSpPr>
            <p:cNvPr id="119" name="Ellipse 118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 119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Rectangle 120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3" name="ZoneTexte 122"/>
          <p:cNvSpPr txBox="1"/>
          <p:nvPr/>
        </p:nvSpPr>
        <p:spPr>
          <a:xfrm>
            <a:off x="7222797" y="2830359"/>
            <a:ext cx="167199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Responsable </a:t>
            </a:r>
            <a:br>
              <a:rPr lang="fr-FR" sz="1400" dirty="0" smtClean="0"/>
            </a:br>
            <a:r>
              <a:rPr lang="fr-FR" sz="1400" dirty="0" smtClean="0"/>
              <a:t>niveau 2</a:t>
            </a:r>
            <a:endParaRPr lang="fr-FR" sz="1400" dirty="0"/>
          </a:p>
        </p:txBody>
      </p:sp>
      <p:grpSp>
        <p:nvGrpSpPr>
          <p:cNvPr id="124" name="Groupe 123"/>
          <p:cNvGrpSpPr/>
          <p:nvPr/>
        </p:nvGrpSpPr>
        <p:grpSpPr>
          <a:xfrm>
            <a:off x="6715115" y="2742119"/>
            <a:ext cx="379477" cy="561540"/>
            <a:chOff x="2325997" y="5229199"/>
            <a:chExt cx="736099" cy="948601"/>
          </a:xfrm>
        </p:grpSpPr>
        <p:sp>
          <p:nvSpPr>
            <p:cNvPr id="125" name="Ellipse 124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Rectangle 125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Rectangle 126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9" name="ZoneTexte 128"/>
          <p:cNvSpPr txBox="1"/>
          <p:nvPr/>
        </p:nvSpPr>
        <p:spPr>
          <a:xfrm>
            <a:off x="7232439" y="3392564"/>
            <a:ext cx="14802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Transition automatique du moteur de </a:t>
            </a:r>
            <a:r>
              <a:rPr lang="fr-FR" sz="1400" i="1" dirty="0" err="1" smtClean="0"/>
              <a:t>workflow</a:t>
            </a:r>
            <a:endParaRPr lang="fr-FR" sz="1400" i="1" dirty="0"/>
          </a:p>
        </p:txBody>
      </p:sp>
      <p:sp>
        <p:nvSpPr>
          <p:cNvPr id="130" name="ZoneTexte 129"/>
          <p:cNvSpPr txBox="1"/>
          <p:nvPr/>
        </p:nvSpPr>
        <p:spPr>
          <a:xfrm>
            <a:off x="7214005" y="2089956"/>
            <a:ext cx="167199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Responsable </a:t>
            </a:r>
            <a:br>
              <a:rPr lang="fr-FR" sz="1400" dirty="0" smtClean="0"/>
            </a:br>
            <a:r>
              <a:rPr lang="fr-FR" sz="1400" dirty="0" smtClean="0"/>
              <a:t>niveau 1</a:t>
            </a:r>
            <a:endParaRPr lang="fr-FR" sz="1400" dirty="0"/>
          </a:p>
        </p:txBody>
      </p:sp>
      <p:cxnSp>
        <p:nvCxnSpPr>
          <p:cNvPr id="131" name="Connecteur droit avec flèche 130"/>
          <p:cNvCxnSpPr/>
          <p:nvPr/>
        </p:nvCxnSpPr>
        <p:spPr>
          <a:xfrm>
            <a:off x="5716569" y="5727804"/>
            <a:ext cx="874255" cy="0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lèche droite 131"/>
          <p:cNvSpPr/>
          <p:nvPr/>
        </p:nvSpPr>
        <p:spPr>
          <a:xfrm>
            <a:off x="6609257" y="967244"/>
            <a:ext cx="874255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33" name="ZoneTexte 132"/>
          <p:cNvSpPr txBox="1"/>
          <p:nvPr/>
        </p:nvSpPr>
        <p:spPr>
          <a:xfrm>
            <a:off x="7614025" y="903296"/>
            <a:ext cx="889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Action / </a:t>
            </a:r>
            <a:br>
              <a:rPr lang="fr-FR" sz="1400" dirty="0" smtClean="0"/>
            </a:br>
            <a:r>
              <a:rPr lang="fr-FR" sz="1400" dirty="0" smtClean="0"/>
              <a:t>transition</a:t>
            </a:r>
            <a:endParaRPr lang="fr-FR" sz="1400" dirty="0"/>
          </a:p>
        </p:txBody>
      </p:sp>
      <p:sp>
        <p:nvSpPr>
          <p:cNvPr id="134" name="Rectangle 133"/>
          <p:cNvSpPr/>
          <p:nvPr/>
        </p:nvSpPr>
        <p:spPr>
          <a:xfrm>
            <a:off x="6433969" y="188640"/>
            <a:ext cx="2386504" cy="423053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6616103" y="327862"/>
            <a:ext cx="525213" cy="5163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36" name="ZoneTexte 135"/>
          <p:cNvSpPr txBox="1"/>
          <p:nvPr/>
        </p:nvSpPr>
        <p:spPr>
          <a:xfrm>
            <a:off x="7222797" y="432149"/>
            <a:ext cx="1489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État du document</a:t>
            </a:r>
            <a:endParaRPr lang="fr-FR" sz="1400" dirty="0"/>
          </a:p>
        </p:txBody>
      </p:sp>
      <p:sp>
        <p:nvSpPr>
          <p:cNvPr id="137" name="ZoneTexte 136"/>
          <p:cNvSpPr txBox="1"/>
          <p:nvPr/>
        </p:nvSpPr>
        <p:spPr>
          <a:xfrm>
            <a:off x="724579" y="586038"/>
            <a:ext cx="55756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de travaux d’une demande de congé</a:t>
            </a:r>
            <a:endParaRPr lang="fr-FR" dirty="0"/>
          </a:p>
        </p:txBody>
      </p:sp>
      <p:cxnSp>
        <p:nvCxnSpPr>
          <p:cNvPr id="138" name="Connecteur droit avec flèche 137"/>
          <p:cNvCxnSpPr/>
          <p:nvPr/>
        </p:nvCxnSpPr>
        <p:spPr>
          <a:xfrm>
            <a:off x="6692149" y="3843979"/>
            <a:ext cx="586272" cy="0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èche droite 63"/>
          <p:cNvSpPr/>
          <p:nvPr/>
        </p:nvSpPr>
        <p:spPr>
          <a:xfrm rot="13530656">
            <a:off x="5354735" y="3859427"/>
            <a:ext cx="1660652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Refuser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153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45224"/>
            <a:ext cx="12954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2" y="3176186"/>
            <a:ext cx="20383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715" y="958048"/>
            <a:ext cx="44767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810" y="1035691"/>
            <a:ext cx="5619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534" y="1098513"/>
            <a:ext cx="54292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790" y="1035691"/>
            <a:ext cx="666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300" y="3413157"/>
            <a:ext cx="8096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925" y="369529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967" y="3297429"/>
            <a:ext cx="666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71" y="3422354"/>
            <a:ext cx="730144" cy="730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tablette-canape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5523" y="1112881"/>
            <a:ext cx="2109275" cy="95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95536" y="260648"/>
            <a:ext cx="2189262" cy="36933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CLIENT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908791" y="273944"/>
            <a:ext cx="2383289" cy="36933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Point de vente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515503" y="275974"/>
            <a:ext cx="3148774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Système d’information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4479125" y="1349147"/>
            <a:ext cx="812955" cy="35406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5512729" y="1970298"/>
            <a:ext cx="919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Site </a:t>
            </a:r>
          </a:p>
          <a:p>
            <a:pPr algn="ctr"/>
            <a:r>
              <a:rPr lang="fr-FR" sz="1400" dirty="0" smtClean="0"/>
              <a:t>marchand</a:t>
            </a:r>
            <a:endParaRPr lang="fr-FR" sz="1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7143515" y="1098513"/>
            <a:ext cx="1748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Progiciel de gestion </a:t>
            </a:r>
          </a:p>
          <a:p>
            <a:r>
              <a:rPr lang="fr-FR" sz="1400" b="1" dirty="0" smtClean="0"/>
              <a:t>du site marchand </a:t>
            </a:r>
            <a:r>
              <a:rPr lang="fr-FR" sz="1400" dirty="0" smtClean="0"/>
              <a:t>:</a:t>
            </a:r>
          </a:p>
          <a:p>
            <a:r>
              <a:rPr lang="fr-FR" sz="1400" dirty="0" smtClean="0"/>
              <a:t>Présentation du catalogue, gestion du panier d’achat, gestion du paiement</a:t>
            </a:r>
            <a:endParaRPr lang="fr-FR" sz="1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5988878" y="4333073"/>
            <a:ext cx="15074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Progiciel de </a:t>
            </a:r>
          </a:p>
          <a:p>
            <a:pPr algn="ctr"/>
            <a:r>
              <a:rPr lang="fr-FR" sz="1400" b="1" dirty="0" smtClean="0"/>
              <a:t>gestion intégré </a:t>
            </a:r>
            <a:r>
              <a:rPr lang="fr-FR" sz="1400" dirty="0" smtClean="0"/>
              <a:t>:</a:t>
            </a:r>
          </a:p>
          <a:p>
            <a:pPr algn="ctr"/>
            <a:r>
              <a:rPr lang="fr-FR" sz="1400" dirty="0" smtClean="0"/>
              <a:t>Gestion des processus de vente, et de livraison. Enregistrement des opérations comptables, etc.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7485243" y="4337082"/>
            <a:ext cx="16251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Base de données associée </a:t>
            </a:r>
            <a:r>
              <a:rPr lang="fr-FR" sz="1400" dirty="0" smtClean="0"/>
              <a:t>:</a:t>
            </a:r>
          </a:p>
          <a:p>
            <a:pPr algn="ctr"/>
            <a:r>
              <a:rPr lang="fr-FR" sz="1400" dirty="0" smtClean="0"/>
              <a:t>Catalogue des produits, prix, quantités en  stocks, commandes, écritures comptables…</a:t>
            </a:r>
            <a:br>
              <a:rPr lang="fr-FR" sz="1400" dirty="0" smtClean="0"/>
            </a:br>
            <a:endParaRPr lang="fr-FR" sz="1400" dirty="0"/>
          </a:p>
        </p:txBody>
      </p:sp>
      <p:sp>
        <p:nvSpPr>
          <p:cNvPr id="5" name="Double flèche verticale 4"/>
          <p:cNvSpPr/>
          <p:nvPr/>
        </p:nvSpPr>
        <p:spPr>
          <a:xfrm>
            <a:off x="6608967" y="2066825"/>
            <a:ext cx="267289" cy="1002135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Double flèche horizontale 24"/>
          <p:cNvSpPr/>
          <p:nvPr/>
        </p:nvSpPr>
        <p:spPr>
          <a:xfrm>
            <a:off x="4621227" y="3769190"/>
            <a:ext cx="1462941" cy="230095"/>
          </a:xfrm>
          <a:prstGeom prst="left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179950" y="2036654"/>
            <a:ext cx="1221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Achat en ligne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054179" y="4444803"/>
            <a:ext cx="147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Achat en magasin</a:t>
            </a:r>
            <a:endParaRPr lang="fr-FR" sz="1400" dirty="0"/>
          </a:p>
        </p:txBody>
      </p:sp>
      <p:sp>
        <p:nvSpPr>
          <p:cNvPr id="8" name="Virage 7"/>
          <p:cNvSpPr/>
          <p:nvPr/>
        </p:nvSpPr>
        <p:spPr>
          <a:xfrm rot="10800000">
            <a:off x="3161934" y="5210401"/>
            <a:ext cx="910355" cy="864096"/>
          </a:xfrm>
          <a:prstGeom prst="ben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043923" y="6171813"/>
            <a:ext cx="14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Livraison au client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196459" y="3176186"/>
            <a:ext cx="2467818" cy="115688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47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flèche horizontale 1"/>
          <p:cNvSpPr/>
          <p:nvPr/>
        </p:nvSpPr>
        <p:spPr>
          <a:xfrm>
            <a:off x="2158885" y="2136676"/>
            <a:ext cx="807558" cy="230095"/>
          </a:xfrm>
          <a:prstGeom prst="left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016" y="1332124"/>
            <a:ext cx="8477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850853" y="1332124"/>
            <a:ext cx="1176337" cy="1423597"/>
            <a:chOff x="728167" y="4401357"/>
            <a:chExt cx="1176337" cy="1423597"/>
          </a:xfrm>
        </p:grpSpPr>
        <p:pic>
          <p:nvPicPr>
            <p:cNvPr id="5" name="Picture 1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8641" y="4401357"/>
              <a:ext cx="828675" cy="962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8" descr="http://www.pgopassion.org/wp-content/uploads/2011/09/facebook_icon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67" y="4648617"/>
              <a:ext cx="1176337" cy="11763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741574"/>
            <a:ext cx="6953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uble flèche horizontale 7"/>
          <p:cNvSpPr/>
          <p:nvPr/>
        </p:nvSpPr>
        <p:spPr>
          <a:xfrm>
            <a:off x="4860032" y="2136676"/>
            <a:ext cx="1296144" cy="230095"/>
          </a:xfrm>
          <a:prstGeom prst="left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21504" y="2675910"/>
            <a:ext cx="143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Réseau social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63150" y="2583637"/>
            <a:ext cx="2040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Gestionnaire de </a:t>
            </a:r>
          </a:p>
          <a:p>
            <a:pPr algn="ctr"/>
            <a:r>
              <a:rPr lang="fr-FR" sz="1600" dirty="0" smtClean="0"/>
              <a:t>Communauté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i="1" dirty="0" err="1" smtClean="0"/>
              <a:t>community</a:t>
            </a:r>
            <a:r>
              <a:rPr lang="fr-FR" sz="1600" i="1" dirty="0" smtClean="0"/>
              <a:t> manager</a:t>
            </a:r>
            <a:r>
              <a:rPr lang="fr-FR" sz="1600" dirty="0" smtClean="0"/>
              <a:t>)</a:t>
            </a:r>
            <a:endParaRPr lang="fr-FR" sz="1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235519" y="2876413"/>
            <a:ext cx="182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Outils du web 2.0</a:t>
            </a:r>
            <a:endParaRPr lang="fr-FR" dirty="0"/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52" y="4143323"/>
            <a:ext cx="666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6404789" y="5111606"/>
            <a:ext cx="1748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Progiciel de gestion </a:t>
            </a:r>
          </a:p>
          <a:p>
            <a:pPr algn="ctr"/>
            <a:r>
              <a:rPr lang="fr-FR" sz="1400" b="1" dirty="0" smtClean="0"/>
              <a:t>du site marchand</a:t>
            </a:r>
            <a:endParaRPr lang="fr-FR" sz="1400" dirty="0" smtClean="0"/>
          </a:p>
        </p:txBody>
      </p:sp>
      <p:sp>
        <p:nvSpPr>
          <p:cNvPr id="15" name="Double flèche verticale 14"/>
          <p:cNvSpPr/>
          <p:nvPr/>
        </p:nvSpPr>
        <p:spPr>
          <a:xfrm>
            <a:off x="7011983" y="3414634"/>
            <a:ext cx="267289" cy="623182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95536" y="692696"/>
            <a:ext cx="2189262" cy="36933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CLIENTS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890318" y="692696"/>
            <a:ext cx="2383289" cy="36933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Point de contact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515503" y="692696"/>
            <a:ext cx="3148774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Système d’information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7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lipse 68"/>
          <p:cNvSpPr/>
          <p:nvPr/>
        </p:nvSpPr>
        <p:spPr>
          <a:xfrm>
            <a:off x="708539" y="1692531"/>
            <a:ext cx="1943001" cy="176898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en cours</a:t>
            </a:r>
          </a:p>
          <a:p>
            <a:pPr algn="ctr"/>
            <a:r>
              <a:rPr lang="fr-FR" dirty="0" smtClean="0"/>
              <a:t>(brouillon)</a:t>
            </a:r>
            <a:endParaRPr lang="fr-FR" dirty="0"/>
          </a:p>
        </p:txBody>
      </p:sp>
      <p:sp>
        <p:nvSpPr>
          <p:cNvPr id="78" name="Ellipse 77"/>
          <p:cNvSpPr/>
          <p:nvPr/>
        </p:nvSpPr>
        <p:spPr>
          <a:xfrm>
            <a:off x="579573" y="4535472"/>
            <a:ext cx="2200932" cy="207461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attente d’approbation</a:t>
            </a:r>
          </a:p>
          <a:p>
            <a:pPr algn="ctr"/>
            <a:endParaRPr lang="fr-FR" dirty="0"/>
          </a:p>
        </p:txBody>
      </p:sp>
      <p:sp>
        <p:nvSpPr>
          <p:cNvPr id="79" name="Ellipse 78"/>
          <p:cNvSpPr/>
          <p:nvPr/>
        </p:nvSpPr>
        <p:spPr>
          <a:xfrm>
            <a:off x="6715863" y="4634741"/>
            <a:ext cx="1656184" cy="15649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accordée</a:t>
            </a:r>
            <a:endParaRPr lang="fr-FR" dirty="0"/>
          </a:p>
        </p:txBody>
      </p:sp>
      <p:sp>
        <p:nvSpPr>
          <p:cNvPr id="81" name="Ellipse 80"/>
          <p:cNvSpPr/>
          <p:nvPr/>
        </p:nvSpPr>
        <p:spPr>
          <a:xfrm>
            <a:off x="4056735" y="4710668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Demande approuvée</a:t>
            </a:r>
            <a:endParaRPr lang="fr-FR" sz="1600" dirty="0"/>
          </a:p>
        </p:txBody>
      </p:sp>
      <p:sp>
        <p:nvSpPr>
          <p:cNvPr id="82" name="Flèche droite 81"/>
          <p:cNvSpPr/>
          <p:nvPr/>
        </p:nvSpPr>
        <p:spPr>
          <a:xfrm rot="5400000">
            <a:off x="1242911" y="3858294"/>
            <a:ext cx="874255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Demander</a:t>
            </a:r>
            <a:endParaRPr lang="fr-FR" dirty="0"/>
          </a:p>
        </p:txBody>
      </p:sp>
      <p:sp>
        <p:nvSpPr>
          <p:cNvPr id="83" name="Flèche droite 82"/>
          <p:cNvSpPr/>
          <p:nvPr/>
        </p:nvSpPr>
        <p:spPr>
          <a:xfrm>
            <a:off x="2980265" y="5183358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Approuver</a:t>
            </a:r>
            <a:endParaRPr lang="fr-FR" dirty="0"/>
          </a:p>
        </p:txBody>
      </p:sp>
      <p:grpSp>
        <p:nvGrpSpPr>
          <p:cNvPr id="87" name="Groupe 86"/>
          <p:cNvGrpSpPr/>
          <p:nvPr/>
        </p:nvGrpSpPr>
        <p:grpSpPr>
          <a:xfrm>
            <a:off x="1111433" y="3747101"/>
            <a:ext cx="379477" cy="510491"/>
            <a:chOff x="2325997" y="5229199"/>
            <a:chExt cx="736099" cy="948601"/>
          </a:xfrm>
        </p:grpSpPr>
        <p:sp>
          <p:nvSpPr>
            <p:cNvPr id="88" name="Ellipse 87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Rectangle 8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7" name="Groupe 96"/>
          <p:cNvGrpSpPr/>
          <p:nvPr/>
        </p:nvGrpSpPr>
        <p:grpSpPr>
          <a:xfrm>
            <a:off x="3169827" y="4683742"/>
            <a:ext cx="379477" cy="510491"/>
            <a:chOff x="2325997" y="5229199"/>
            <a:chExt cx="736099" cy="948601"/>
          </a:xfrm>
        </p:grpSpPr>
        <p:sp>
          <p:nvSpPr>
            <p:cNvPr id="98" name="Ellipse 97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Rectangle 9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Rectangle 9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2" name="ZoneTexte 111"/>
          <p:cNvSpPr txBox="1"/>
          <p:nvPr/>
        </p:nvSpPr>
        <p:spPr>
          <a:xfrm>
            <a:off x="7214005" y="1501306"/>
            <a:ext cx="1340175" cy="338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Employé</a:t>
            </a:r>
            <a:endParaRPr lang="fr-FR" sz="1400" dirty="0"/>
          </a:p>
        </p:txBody>
      </p:sp>
      <p:grpSp>
        <p:nvGrpSpPr>
          <p:cNvPr id="113" name="Groupe 112"/>
          <p:cNvGrpSpPr/>
          <p:nvPr/>
        </p:nvGrpSpPr>
        <p:grpSpPr>
          <a:xfrm>
            <a:off x="6698613" y="1389812"/>
            <a:ext cx="379477" cy="561540"/>
            <a:chOff x="2325997" y="5229199"/>
            <a:chExt cx="736099" cy="948601"/>
          </a:xfrm>
        </p:grpSpPr>
        <p:sp>
          <p:nvSpPr>
            <p:cNvPr id="114" name="Ellipse 113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Rectangle 114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 115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6705500" y="2040389"/>
            <a:ext cx="379477" cy="561540"/>
            <a:chOff x="2325997" y="5229199"/>
            <a:chExt cx="736099" cy="948601"/>
          </a:xfrm>
        </p:grpSpPr>
        <p:sp>
          <p:nvSpPr>
            <p:cNvPr id="119" name="Ellipse 118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 119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Rectangle 120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3" name="ZoneTexte 122"/>
          <p:cNvSpPr txBox="1"/>
          <p:nvPr/>
        </p:nvSpPr>
        <p:spPr>
          <a:xfrm>
            <a:off x="7222797" y="2830359"/>
            <a:ext cx="167199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Responsable </a:t>
            </a:r>
            <a:br>
              <a:rPr lang="fr-FR" sz="1400" dirty="0" smtClean="0"/>
            </a:br>
            <a:r>
              <a:rPr lang="fr-FR" sz="1400" dirty="0" smtClean="0"/>
              <a:t>niveau 2</a:t>
            </a:r>
            <a:endParaRPr lang="fr-FR" sz="1400" dirty="0"/>
          </a:p>
        </p:txBody>
      </p:sp>
      <p:grpSp>
        <p:nvGrpSpPr>
          <p:cNvPr id="124" name="Groupe 123"/>
          <p:cNvGrpSpPr/>
          <p:nvPr/>
        </p:nvGrpSpPr>
        <p:grpSpPr>
          <a:xfrm>
            <a:off x="6715115" y="2742119"/>
            <a:ext cx="379477" cy="561540"/>
            <a:chOff x="2325997" y="5229199"/>
            <a:chExt cx="736099" cy="948601"/>
          </a:xfrm>
        </p:grpSpPr>
        <p:sp>
          <p:nvSpPr>
            <p:cNvPr id="125" name="Ellipse 124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Rectangle 125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Rectangle 126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9" name="ZoneTexte 128"/>
          <p:cNvSpPr txBox="1"/>
          <p:nvPr/>
        </p:nvSpPr>
        <p:spPr>
          <a:xfrm>
            <a:off x="7232439" y="3392564"/>
            <a:ext cx="14802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Transition automatique du moteur de </a:t>
            </a:r>
            <a:r>
              <a:rPr lang="fr-FR" sz="1400" i="1" dirty="0" err="1" smtClean="0"/>
              <a:t>workflow</a:t>
            </a:r>
            <a:endParaRPr lang="fr-FR" sz="1400" i="1" dirty="0"/>
          </a:p>
        </p:txBody>
      </p:sp>
      <p:sp>
        <p:nvSpPr>
          <p:cNvPr id="130" name="ZoneTexte 129"/>
          <p:cNvSpPr txBox="1"/>
          <p:nvPr/>
        </p:nvSpPr>
        <p:spPr>
          <a:xfrm>
            <a:off x="7214005" y="2089956"/>
            <a:ext cx="167199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Responsable </a:t>
            </a:r>
            <a:br>
              <a:rPr lang="fr-FR" sz="1400" dirty="0" smtClean="0"/>
            </a:br>
            <a:r>
              <a:rPr lang="fr-FR" sz="1400" dirty="0" smtClean="0"/>
              <a:t>niveau 1</a:t>
            </a:r>
            <a:endParaRPr lang="fr-FR" sz="1400" dirty="0"/>
          </a:p>
        </p:txBody>
      </p:sp>
      <p:cxnSp>
        <p:nvCxnSpPr>
          <p:cNvPr id="131" name="Connecteur droit avec flèche 130"/>
          <p:cNvCxnSpPr/>
          <p:nvPr/>
        </p:nvCxnSpPr>
        <p:spPr>
          <a:xfrm>
            <a:off x="5741848" y="5480002"/>
            <a:ext cx="874255" cy="0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lèche droite 131"/>
          <p:cNvSpPr/>
          <p:nvPr/>
        </p:nvSpPr>
        <p:spPr>
          <a:xfrm>
            <a:off x="6609257" y="967244"/>
            <a:ext cx="874255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33" name="ZoneTexte 132"/>
          <p:cNvSpPr txBox="1"/>
          <p:nvPr/>
        </p:nvSpPr>
        <p:spPr>
          <a:xfrm>
            <a:off x="7614025" y="903296"/>
            <a:ext cx="889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Action / </a:t>
            </a:r>
            <a:br>
              <a:rPr lang="fr-FR" sz="1400" dirty="0" smtClean="0"/>
            </a:br>
            <a:r>
              <a:rPr lang="fr-FR" sz="1400" dirty="0" smtClean="0"/>
              <a:t>transition</a:t>
            </a:r>
            <a:endParaRPr lang="fr-FR" sz="1400" dirty="0"/>
          </a:p>
        </p:txBody>
      </p:sp>
      <p:sp>
        <p:nvSpPr>
          <p:cNvPr id="134" name="Rectangle 133"/>
          <p:cNvSpPr/>
          <p:nvPr/>
        </p:nvSpPr>
        <p:spPr>
          <a:xfrm>
            <a:off x="6433969" y="188640"/>
            <a:ext cx="2386504" cy="423053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6616103" y="327862"/>
            <a:ext cx="525213" cy="5163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36" name="ZoneTexte 135"/>
          <p:cNvSpPr txBox="1"/>
          <p:nvPr/>
        </p:nvSpPr>
        <p:spPr>
          <a:xfrm>
            <a:off x="7222797" y="432149"/>
            <a:ext cx="1489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État du document</a:t>
            </a:r>
            <a:endParaRPr lang="fr-FR" sz="1400" dirty="0"/>
          </a:p>
        </p:txBody>
      </p:sp>
      <p:sp>
        <p:nvSpPr>
          <p:cNvPr id="137" name="ZoneTexte 136"/>
          <p:cNvSpPr txBox="1"/>
          <p:nvPr/>
        </p:nvSpPr>
        <p:spPr>
          <a:xfrm>
            <a:off x="724579" y="586038"/>
            <a:ext cx="55756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de travaux d’une demande de congé</a:t>
            </a:r>
            <a:endParaRPr lang="fr-FR" dirty="0"/>
          </a:p>
        </p:txBody>
      </p:sp>
      <p:cxnSp>
        <p:nvCxnSpPr>
          <p:cNvPr id="138" name="Connecteur droit avec flèche 137"/>
          <p:cNvCxnSpPr/>
          <p:nvPr/>
        </p:nvCxnSpPr>
        <p:spPr>
          <a:xfrm>
            <a:off x="6692149" y="3843979"/>
            <a:ext cx="586272" cy="0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31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lipse 68"/>
          <p:cNvSpPr/>
          <p:nvPr/>
        </p:nvSpPr>
        <p:spPr>
          <a:xfrm>
            <a:off x="708539" y="1692531"/>
            <a:ext cx="1943001" cy="176898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en cours</a:t>
            </a:r>
          </a:p>
          <a:p>
            <a:pPr algn="ctr"/>
            <a:r>
              <a:rPr lang="fr-FR" dirty="0" smtClean="0"/>
              <a:t>(brouillon)</a:t>
            </a:r>
            <a:endParaRPr lang="fr-FR" dirty="0"/>
          </a:p>
        </p:txBody>
      </p:sp>
      <p:sp>
        <p:nvSpPr>
          <p:cNvPr id="78" name="Ellipse 77"/>
          <p:cNvSpPr/>
          <p:nvPr/>
        </p:nvSpPr>
        <p:spPr>
          <a:xfrm>
            <a:off x="579573" y="4535472"/>
            <a:ext cx="2200932" cy="207461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attente d’approbation</a:t>
            </a:r>
          </a:p>
          <a:p>
            <a:pPr algn="ctr"/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4056735" y="1991655"/>
            <a:ext cx="1538013" cy="139216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refusée</a:t>
            </a:r>
            <a:endParaRPr lang="fr-FR" dirty="0"/>
          </a:p>
        </p:txBody>
      </p:sp>
      <p:sp>
        <p:nvSpPr>
          <p:cNvPr id="81" name="Ellipse 80"/>
          <p:cNvSpPr/>
          <p:nvPr/>
        </p:nvSpPr>
        <p:spPr>
          <a:xfrm>
            <a:off x="4056735" y="4710668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Demande accordée</a:t>
            </a:r>
            <a:endParaRPr lang="fr-FR" sz="1600" dirty="0"/>
          </a:p>
        </p:txBody>
      </p:sp>
      <p:sp>
        <p:nvSpPr>
          <p:cNvPr id="82" name="Flèche droite 81"/>
          <p:cNvSpPr/>
          <p:nvPr/>
        </p:nvSpPr>
        <p:spPr>
          <a:xfrm rot="5400000">
            <a:off x="1242911" y="3858294"/>
            <a:ext cx="874255" cy="3600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Demander</a:t>
            </a:r>
            <a:endParaRPr lang="fr-FR" dirty="0"/>
          </a:p>
        </p:txBody>
      </p:sp>
      <p:sp>
        <p:nvSpPr>
          <p:cNvPr id="83" name="Flèche droite 82"/>
          <p:cNvSpPr/>
          <p:nvPr/>
        </p:nvSpPr>
        <p:spPr>
          <a:xfrm>
            <a:off x="2980265" y="5183358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Approuver</a:t>
            </a:r>
            <a:endParaRPr lang="fr-FR" dirty="0"/>
          </a:p>
        </p:txBody>
      </p:sp>
      <p:sp>
        <p:nvSpPr>
          <p:cNvPr id="84" name="Flèche droite 83"/>
          <p:cNvSpPr/>
          <p:nvPr/>
        </p:nvSpPr>
        <p:spPr>
          <a:xfrm rot="19550453">
            <a:off x="2504115" y="3822327"/>
            <a:ext cx="1896483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Refuser</a:t>
            </a:r>
            <a:endParaRPr lang="fr-FR" dirty="0" smtClean="0"/>
          </a:p>
        </p:txBody>
      </p:sp>
      <p:sp>
        <p:nvSpPr>
          <p:cNvPr id="85" name="Flèche droite 84"/>
          <p:cNvSpPr/>
          <p:nvPr/>
        </p:nvSpPr>
        <p:spPr>
          <a:xfrm rot="16200000">
            <a:off x="4303505" y="3858046"/>
            <a:ext cx="1044475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Refuser</a:t>
            </a:r>
            <a:endParaRPr lang="fr-FR" dirty="0"/>
          </a:p>
        </p:txBody>
      </p:sp>
      <p:grpSp>
        <p:nvGrpSpPr>
          <p:cNvPr id="87" name="Groupe 86"/>
          <p:cNvGrpSpPr/>
          <p:nvPr/>
        </p:nvGrpSpPr>
        <p:grpSpPr>
          <a:xfrm>
            <a:off x="1111433" y="3747101"/>
            <a:ext cx="379477" cy="510491"/>
            <a:chOff x="2325997" y="5229199"/>
            <a:chExt cx="736099" cy="948601"/>
          </a:xfrm>
        </p:grpSpPr>
        <p:sp>
          <p:nvSpPr>
            <p:cNvPr id="88" name="Ellipse 87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Rectangle 8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2" name="ZoneTexte 111"/>
          <p:cNvSpPr txBox="1"/>
          <p:nvPr/>
        </p:nvSpPr>
        <p:spPr>
          <a:xfrm>
            <a:off x="7214005" y="1501306"/>
            <a:ext cx="1340175" cy="338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Employé</a:t>
            </a:r>
            <a:endParaRPr lang="fr-FR" sz="1400" dirty="0"/>
          </a:p>
        </p:txBody>
      </p:sp>
      <p:grpSp>
        <p:nvGrpSpPr>
          <p:cNvPr id="113" name="Groupe 112"/>
          <p:cNvGrpSpPr/>
          <p:nvPr/>
        </p:nvGrpSpPr>
        <p:grpSpPr>
          <a:xfrm>
            <a:off x="6698613" y="1389812"/>
            <a:ext cx="379477" cy="561540"/>
            <a:chOff x="2325997" y="5229199"/>
            <a:chExt cx="736099" cy="948601"/>
          </a:xfrm>
        </p:grpSpPr>
        <p:sp>
          <p:nvSpPr>
            <p:cNvPr id="114" name="Ellipse 113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Rectangle 114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 115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6705500" y="2040389"/>
            <a:ext cx="379477" cy="561540"/>
            <a:chOff x="2325997" y="5229199"/>
            <a:chExt cx="736099" cy="948601"/>
          </a:xfrm>
        </p:grpSpPr>
        <p:sp>
          <p:nvSpPr>
            <p:cNvPr id="119" name="Ellipse 118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 119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Rectangle 120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3" name="ZoneTexte 122"/>
          <p:cNvSpPr txBox="1"/>
          <p:nvPr/>
        </p:nvSpPr>
        <p:spPr>
          <a:xfrm>
            <a:off x="7222797" y="2830359"/>
            <a:ext cx="167199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Responsable </a:t>
            </a:r>
            <a:br>
              <a:rPr lang="fr-FR" sz="1400" dirty="0" smtClean="0"/>
            </a:br>
            <a:r>
              <a:rPr lang="fr-FR" sz="1400" dirty="0" smtClean="0"/>
              <a:t>niveau 2</a:t>
            </a:r>
            <a:endParaRPr lang="fr-FR" sz="1400" dirty="0"/>
          </a:p>
        </p:txBody>
      </p:sp>
      <p:grpSp>
        <p:nvGrpSpPr>
          <p:cNvPr id="124" name="Groupe 123"/>
          <p:cNvGrpSpPr/>
          <p:nvPr/>
        </p:nvGrpSpPr>
        <p:grpSpPr>
          <a:xfrm>
            <a:off x="6715115" y="2742119"/>
            <a:ext cx="379477" cy="561540"/>
            <a:chOff x="2325997" y="5229199"/>
            <a:chExt cx="736099" cy="948601"/>
          </a:xfrm>
        </p:grpSpPr>
        <p:sp>
          <p:nvSpPr>
            <p:cNvPr id="125" name="Ellipse 124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Rectangle 125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Rectangle 126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9" name="ZoneTexte 128"/>
          <p:cNvSpPr txBox="1"/>
          <p:nvPr/>
        </p:nvSpPr>
        <p:spPr>
          <a:xfrm>
            <a:off x="7232439" y="3392564"/>
            <a:ext cx="14802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Transition automatique du moteur de </a:t>
            </a:r>
            <a:r>
              <a:rPr lang="fr-FR" sz="1400" i="1" dirty="0" err="1" smtClean="0"/>
              <a:t>workflow</a:t>
            </a:r>
            <a:endParaRPr lang="fr-FR" sz="1400" i="1" dirty="0"/>
          </a:p>
        </p:txBody>
      </p:sp>
      <p:sp>
        <p:nvSpPr>
          <p:cNvPr id="130" name="ZoneTexte 129"/>
          <p:cNvSpPr txBox="1"/>
          <p:nvPr/>
        </p:nvSpPr>
        <p:spPr>
          <a:xfrm>
            <a:off x="7214005" y="2089956"/>
            <a:ext cx="167199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Acteur Responsable </a:t>
            </a:r>
            <a:br>
              <a:rPr lang="fr-FR" sz="1400" dirty="0" smtClean="0"/>
            </a:br>
            <a:r>
              <a:rPr lang="fr-FR" sz="1400" dirty="0" smtClean="0"/>
              <a:t>niveau 1</a:t>
            </a:r>
            <a:endParaRPr lang="fr-FR" sz="1400" dirty="0"/>
          </a:p>
        </p:txBody>
      </p:sp>
      <p:sp>
        <p:nvSpPr>
          <p:cNvPr id="132" name="Flèche droite 131"/>
          <p:cNvSpPr/>
          <p:nvPr/>
        </p:nvSpPr>
        <p:spPr>
          <a:xfrm>
            <a:off x="6609257" y="967244"/>
            <a:ext cx="874255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33" name="ZoneTexte 132"/>
          <p:cNvSpPr txBox="1"/>
          <p:nvPr/>
        </p:nvSpPr>
        <p:spPr>
          <a:xfrm>
            <a:off x="7614025" y="903296"/>
            <a:ext cx="889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Action / </a:t>
            </a:r>
            <a:br>
              <a:rPr lang="fr-FR" sz="1400" dirty="0" smtClean="0"/>
            </a:br>
            <a:r>
              <a:rPr lang="fr-FR" sz="1400" dirty="0" smtClean="0"/>
              <a:t>transition</a:t>
            </a:r>
            <a:endParaRPr lang="fr-FR" sz="1400" dirty="0"/>
          </a:p>
        </p:txBody>
      </p:sp>
      <p:sp>
        <p:nvSpPr>
          <p:cNvPr id="134" name="Rectangle 133"/>
          <p:cNvSpPr/>
          <p:nvPr/>
        </p:nvSpPr>
        <p:spPr>
          <a:xfrm>
            <a:off x="6433969" y="188640"/>
            <a:ext cx="2386504" cy="423053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6616103" y="327862"/>
            <a:ext cx="525213" cy="5163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36" name="ZoneTexte 135"/>
          <p:cNvSpPr txBox="1"/>
          <p:nvPr/>
        </p:nvSpPr>
        <p:spPr>
          <a:xfrm>
            <a:off x="7222797" y="432149"/>
            <a:ext cx="1489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État du document</a:t>
            </a:r>
            <a:endParaRPr lang="fr-FR" sz="1400" dirty="0"/>
          </a:p>
        </p:txBody>
      </p:sp>
      <p:sp>
        <p:nvSpPr>
          <p:cNvPr id="137" name="ZoneTexte 136"/>
          <p:cNvSpPr txBox="1"/>
          <p:nvPr/>
        </p:nvSpPr>
        <p:spPr>
          <a:xfrm>
            <a:off x="724579" y="586038"/>
            <a:ext cx="55756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de travaux observé dans le PGI</a:t>
            </a:r>
            <a:endParaRPr lang="fr-FR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962788" y="3466170"/>
            <a:ext cx="379477" cy="510491"/>
            <a:chOff x="2325997" y="5229199"/>
            <a:chExt cx="736099" cy="948601"/>
          </a:xfrm>
        </p:grpSpPr>
        <p:sp>
          <p:nvSpPr>
            <p:cNvPr id="66" name="Ellipse 65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3262617" y="4565970"/>
            <a:ext cx="379477" cy="510491"/>
            <a:chOff x="2325997" y="5229199"/>
            <a:chExt cx="736099" cy="948601"/>
          </a:xfrm>
        </p:grpSpPr>
        <p:sp>
          <p:nvSpPr>
            <p:cNvPr id="72" name="Ellipse 71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4263120" y="3991638"/>
            <a:ext cx="379477" cy="510491"/>
            <a:chOff x="2325997" y="5229199"/>
            <a:chExt cx="736099" cy="948601"/>
          </a:xfrm>
        </p:grpSpPr>
        <p:sp>
          <p:nvSpPr>
            <p:cNvPr id="77" name="Ellipse 76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Rectangle 138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 139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441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2411" y="3573016"/>
            <a:ext cx="1872208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Panier (commande brouillon)</a:t>
            </a:r>
            <a:endParaRPr lang="fr-FR" sz="1600" dirty="0"/>
          </a:p>
        </p:txBody>
      </p:sp>
      <p:sp>
        <p:nvSpPr>
          <p:cNvPr id="3" name="Ellipse 2"/>
          <p:cNvSpPr/>
          <p:nvPr/>
        </p:nvSpPr>
        <p:spPr>
          <a:xfrm>
            <a:off x="3491880" y="738302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Payée</a:t>
            </a:r>
            <a:endParaRPr lang="fr-FR" sz="1600" dirty="0"/>
          </a:p>
        </p:txBody>
      </p:sp>
      <p:sp>
        <p:nvSpPr>
          <p:cNvPr id="4" name="Ellipse 3"/>
          <p:cNvSpPr/>
          <p:nvPr/>
        </p:nvSpPr>
        <p:spPr>
          <a:xfrm>
            <a:off x="6948264" y="738300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Facturée</a:t>
            </a:r>
            <a:endParaRPr lang="fr-FR" sz="1600" dirty="0"/>
          </a:p>
        </p:txBody>
      </p:sp>
      <p:sp>
        <p:nvSpPr>
          <p:cNvPr id="5" name="Ellipse 4"/>
          <p:cNvSpPr/>
          <p:nvPr/>
        </p:nvSpPr>
        <p:spPr>
          <a:xfrm>
            <a:off x="3458715" y="3455400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Préparée</a:t>
            </a:r>
            <a:endParaRPr lang="fr-FR" sz="1600" dirty="0"/>
          </a:p>
        </p:txBody>
      </p:sp>
      <p:sp>
        <p:nvSpPr>
          <p:cNvPr id="6" name="Ellipse 5"/>
          <p:cNvSpPr/>
          <p:nvPr/>
        </p:nvSpPr>
        <p:spPr>
          <a:xfrm>
            <a:off x="6948263" y="3573016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Livrée</a:t>
            </a:r>
            <a:endParaRPr lang="fr-FR" sz="1600" dirty="0"/>
          </a:p>
        </p:txBody>
      </p:sp>
      <p:sp>
        <p:nvSpPr>
          <p:cNvPr id="7" name="Ellipse 6"/>
          <p:cNvSpPr/>
          <p:nvPr/>
        </p:nvSpPr>
        <p:spPr>
          <a:xfrm>
            <a:off x="490625" y="738302"/>
            <a:ext cx="1538013" cy="15649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Validée</a:t>
            </a:r>
            <a:endParaRPr lang="fr-FR" sz="1600" dirty="0"/>
          </a:p>
        </p:txBody>
      </p:sp>
      <p:sp>
        <p:nvSpPr>
          <p:cNvPr id="9" name="Flèche droite 8"/>
          <p:cNvSpPr/>
          <p:nvPr/>
        </p:nvSpPr>
        <p:spPr>
          <a:xfrm rot="16200000">
            <a:off x="734806" y="2674057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>
            <a:off x="2310330" y="1340765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 rot="5400000">
            <a:off x="3744011" y="2696034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2" name="Flèche droite 11"/>
          <p:cNvSpPr/>
          <p:nvPr/>
        </p:nvSpPr>
        <p:spPr>
          <a:xfrm>
            <a:off x="5495286" y="1340765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3" name="Flèche droite 12"/>
          <p:cNvSpPr/>
          <p:nvPr/>
        </p:nvSpPr>
        <p:spPr>
          <a:xfrm>
            <a:off x="5580112" y="4057865"/>
            <a:ext cx="96742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492352" y="2595284"/>
            <a:ext cx="379477" cy="561540"/>
            <a:chOff x="2325997" y="5229199"/>
            <a:chExt cx="736099" cy="948601"/>
          </a:xfrm>
        </p:grpSpPr>
        <p:sp>
          <p:nvSpPr>
            <p:cNvPr id="15" name="Ellipse 14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2604301" y="736420"/>
            <a:ext cx="379477" cy="561540"/>
            <a:chOff x="2325997" y="5229199"/>
            <a:chExt cx="736099" cy="948601"/>
          </a:xfrm>
        </p:grpSpPr>
        <p:sp>
          <p:nvSpPr>
            <p:cNvPr id="20" name="Ellipse 19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5789257" y="736420"/>
            <a:ext cx="379477" cy="561540"/>
            <a:chOff x="2325997" y="5229199"/>
            <a:chExt cx="736099" cy="948601"/>
          </a:xfrm>
        </p:grpSpPr>
        <p:sp>
          <p:nvSpPr>
            <p:cNvPr id="25" name="Ellipse 24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3668224" y="2560758"/>
            <a:ext cx="379477" cy="561540"/>
            <a:chOff x="2325997" y="5229199"/>
            <a:chExt cx="736099" cy="948601"/>
          </a:xfrm>
        </p:grpSpPr>
        <p:sp>
          <p:nvSpPr>
            <p:cNvPr id="30" name="Ellipse 29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5871759" y="3439917"/>
            <a:ext cx="379477" cy="561540"/>
            <a:chOff x="2325997" y="5229199"/>
            <a:chExt cx="736099" cy="948601"/>
          </a:xfrm>
        </p:grpSpPr>
        <p:sp>
          <p:nvSpPr>
            <p:cNvPr id="35" name="Ellipse 34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9" name="ZoneTexte 38"/>
          <p:cNvSpPr txBox="1"/>
          <p:nvPr/>
        </p:nvSpPr>
        <p:spPr>
          <a:xfrm>
            <a:off x="2221752" y="6046207"/>
            <a:ext cx="607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Client</a:t>
            </a:r>
            <a:endParaRPr lang="fr-FR" sz="1400" dirty="0"/>
          </a:p>
        </p:txBody>
      </p:sp>
      <p:grpSp>
        <p:nvGrpSpPr>
          <p:cNvPr id="40" name="Groupe 39"/>
          <p:cNvGrpSpPr/>
          <p:nvPr/>
        </p:nvGrpSpPr>
        <p:grpSpPr>
          <a:xfrm>
            <a:off x="1706360" y="5934713"/>
            <a:ext cx="379477" cy="561540"/>
            <a:chOff x="2325997" y="5229199"/>
            <a:chExt cx="736099" cy="948601"/>
          </a:xfrm>
        </p:grpSpPr>
        <p:sp>
          <p:nvSpPr>
            <p:cNvPr id="41" name="Ellipse 40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3252523" y="5897903"/>
            <a:ext cx="379477" cy="561540"/>
            <a:chOff x="2325997" y="5229199"/>
            <a:chExt cx="736099" cy="948601"/>
          </a:xfrm>
        </p:grpSpPr>
        <p:sp>
          <p:nvSpPr>
            <p:cNvPr id="46" name="Ellipse 45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ZoneTexte 49"/>
          <p:cNvSpPr txBox="1"/>
          <p:nvPr/>
        </p:nvSpPr>
        <p:spPr>
          <a:xfrm>
            <a:off x="6326529" y="5997468"/>
            <a:ext cx="994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Magasinier</a:t>
            </a:r>
            <a:endParaRPr lang="fr-FR" sz="1400" dirty="0"/>
          </a:p>
        </p:txBody>
      </p:sp>
      <p:grpSp>
        <p:nvGrpSpPr>
          <p:cNvPr id="51" name="Groupe 50"/>
          <p:cNvGrpSpPr/>
          <p:nvPr/>
        </p:nvGrpSpPr>
        <p:grpSpPr>
          <a:xfrm>
            <a:off x="5824132" y="5933048"/>
            <a:ext cx="379477" cy="561540"/>
            <a:chOff x="2325997" y="5229199"/>
            <a:chExt cx="736099" cy="948601"/>
          </a:xfrm>
        </p:grpSpPr>
        <p:sp>
          <p:nvSpPr>
            <p:cNvPr id="52" name="Ellipse 51"/>
            <p:cNvSpPr/>
            <p:nvPr/>
          </p:nvSpPr>
          <p:spPr>
            <a:xfrm>
              <a:off x="2486033" y="5229199"/>
              <a:ext cx="396044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 rot="19484943">
              <a:off x="2325997" y="5683282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 rot="12994687">
              <a:off x="2702056" y="5685929"/>
              <a:ext cx="360040" cy="10752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599680" y="5589240"/>
              <a:ext cx="162018" cy="5885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6" name="ZoneTexte 55"/>
          <p:cNvSpPr txBox="1"/>
          <p:nvPr/>
        </p:nvSpPr>
        <p:spPr>
          <a:xfrm>
            <a:off x="3761028" y="5947470"/>
            <a:ext cx="1819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Assistant de gestion ou comptable</a:t>
            </a:r>
            <a:endParaRPr lang="fr-FR" sz="1400" dirty="0"/>
          </a:p>
        </p:txBody>
      </p:sp>
      <p:sp>
        <p:nvSpPr>
          <p:cNvPr id="57" name="Rectangle 56"/>
          <p:cNvSpPr/>
          <p:nvPr/>
        </p:nvSpPr>
        <p:spPr>
          <a:xfrm>
            <a:off x="282411" y="5589240"/>
            <a:ext cx="8466053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1705009" y="193144"/>
            <a:ext cx="55756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de travail du traitement d’une commande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48354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257</Words>
  <Application>Microsoft Office PowerPoint</Application>
  <PresentationFormat>Affichage à l'écran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</dc:creator>
  <cp:lastModifiedBy>Eric</cp:lastModifiedBy>
  <cp:revision>26</cp:revision>
  <dcterms:created xsi:type="dcterms:W3CDTF">2012-01-20T11:59:48Z</dcterms:created>
  <dcterms:modified xsi:type="dcterms:W3CDTF">2012-06-22T20:02:59Z</dcterms:modified>
</cp:coreProperties>
</file>